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073" r:id="rId2"/>
    <p:sldId id="332" r:id="rId3"/>
    <p:sldId id="257" r:id="rId4"/>
    <p:sldId id="333" r:id="rId5"/>
    <p:sldId id="334" r:id="rId6"/>
    <p:sldId id="2133" r:id="rId7"/>
    <p:sldId id="341" r:id="rId8"/>
    <p:sldId id="342" r:id="rId9"/>
    <p:sldId id="343" r:id="rId10"/>
    <p:sldId id="344" r:id="rId11"/>
    <p:sldId id="2004" r:id="rId12"/>
    <p:sldId id="2089" r:id="rId13"/>
    <p:sldId id="2116" r:id="rId14"/>
    <p:sldId id="2117" r:id="rId15"/>
    <p:sldId id="2118" r:id="rId16"/>
    <p:sldId id="2119" r:id="rId17"/>
    <p:sldId id="2122" r:id="rId18"/>
    <p:sldId id="2127" r:id="rId19"/>
    <p:sldId id="2128" r:id="rId20"/>
    <p:sldId id="2129" r:id="rId21"/>
    <p:sldId id="2130" r:id="rId22"/>
    <p:sldId id="2120" r:id="rId23"/>
    <p:sldId id="2124" r:id="rId24"/>
    <p:sldId id="2125" r:id="rId25"/>
    <p:sldId id="2126" r:id="rId26"/>
    <p:sldId id="2131" r:id="rId27"/>
    <p:sldId id="2115" r:id="rId28"/>
    <p:sldId id="2132" r:id="rId29"/>
    <p:sldId id="2123" r:id="rId30"/>
    <p:sldId id="2082" r:id="rId31"/>
    <p:sldId id="2083" r:id="rId32"/>
    <p:sldId id="2091" r:id="rId33"/>
    <p:sldId id="2093" r:id="rId34"/>
    <p:sldId id="2094" r:id="rId35"/>
    <p:sldId id="2095" r:id="rId36"/>
    <p:sldId id="2096" r:id="rId37"/>
    <p:sldId id="2103" r:id="rId38"/>
    <p:sldId id="2104" r:id="rId39"/>
    <p:sldId id="2105" r:id="rId40"/>
    <p:sldId id="2106" r:id="rId41"/>
    <p:sldId id="2107" r:id="rId42"/>
    <p:sldId id="2108" r:id="rId43"/>
    <p:sldId id="2114" r:id="rId44"/>
    <p:sldId id="2121" r:id="rId45"/>
    <p:sldId id="210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9"/>
    <p:restoredTop sz="95100"/>
  </p:normalViewPr>
  <p:slideViewPr>
    <p:cSldViewPr snapToGrid="0" snapToObjects="1">
      <p:cViewPr varScale="1">
        <p:scale>
          <a:sx n="92" d="100"/>
          <a:sy n="92" d="100"/>
        </p:scale>
        <p:origin x="1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256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7E701-C475-4BF0-AD58-B7B75474EA59}" type="datetimeFigureOut">
              <a:rPr lang="en-US" smtClean="0"/>
              <a:t>3/8/21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7F860-14B2-41B3-A447-7D0104F47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1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204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1A01-B7A1-8E47-927C-2B5CB88BF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B049C-18B5-074B-8745-66D861BDE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ECDD0-2863-B148-B2EB-B3A38DA62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CAF8F-7AD2-FA42-84C5-318D156D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0B31C-6A7E-AC47-B325-C9B85D77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1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016F6-AC0C-C647-AD75-E3B4ED51F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67EA7-45AF-0243-BF7B-D4C005CEE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E63F-81D7-A646-B511-16288D04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32E5B-6411-E64A-B303-F76AAA35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C1CD0-54D8-B548-9B88-7F2EA436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EF147-6588-D442-8788-C8AC771662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0B315-C31F-EC4A-8136-93178E21D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E0BE1-C01F-6E46-A269-7DA443EED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63A3-5DCD-EC43-9EAF-7DD9B566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13A12-0D7D-CF46-B882-186ED518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17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72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9F47-0C98-DA41-A037-544BA15C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45520-14C0-704C-9E9E-42FC69346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3B7A5-F4A6-3D41-AEDB-818CFBDC9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9249-E367-8C4B-98DC-83BB276C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C196B-9B40-B644-A725-8A44FCC2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268C-1F7E-2041-9E41-D898336D7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F3F74-27FD-D742-B3B2-0BB3E66EE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99A45-AF1B-1F46-B31E-C983A75C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BDE1-4C27-2B43-ACBF-58913399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F9FA5-3389-3041-A378-A8B66EB9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3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003B-C030-E541-A461-20C46D64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A8F9F-FD86-0E43-8487-D472F037A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ACB73-CD52-BC4F-8E20-13CCE741F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EBCC0-F1CA-2F48-B118-BFE2397A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4A65F-E6D6-7F46-98D4-0F998F93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D01D0-8772-3C4A-AAD2-430359E5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86DA-CBFB-A044-9C99-59C68EC5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CD437-B21F-B243-8C00-9AED882E2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4FA03-739E-FE42-BD25-CDC2AD343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EED53-F3A3-7B4E-9DEF-76D56E729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2435-D955-FD4C-94A4-B214B2C030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7A9207-92AC-3C4E-954C-5B5544A61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FAB49-9BF5-154D-8DEB-32000D446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D6EAB2-208E-F044-8B98-099829B8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90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1656-682F-D34A-9C36-14257F46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FB600-750A-4A4D-A0BF-9D091A92E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C52E3-971E-4749-BCAC-CF65F46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B3FA-3025-114C-88C5-C49E78746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9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1B94D-5105-D04E-9905-75FA3F85A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246B3-54A0-0945-8C65-F424E2A70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DAB09-495D-1448-B6C4-89C8D77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7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1322E-D129-7448-899D-75D1DAB9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A0B90-3435-2C4C-A016-EC83DAE9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91F6F-D6B2-0C46-A4ED-28DD7F852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007DB-C590-2C48-8B9E-15ED8AE03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662AB-B228-5040-86D6-33C81F57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53D1F-56F7-7548-A092-4258F9E3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4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0D3F-B29D-2C4A-83CF-5CA69E301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1A1CC-DB6E-FD48-8F7F-532B41A4B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16EDF-3DA9-E74A-A7CC-C0B664FA8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60671-9D91-BE49-AC51-912FAE33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449F8-FAAA-A347-BFE8-1E33EB695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CFC30-DE65-054C-B4F7-67F89DF2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49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3929B8-5524-F54C-9518-F3C18485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CC5FD-964E-6F46-8DC7-AF5846B42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62602-3030-A64C-91C7-E5F569E95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B0392-52E7-6247-B7C3-D584153F45EB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4418C-D6A0-C24F-AC23-FCD00ED84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4F043-D3A8-094C-B438-BD59B6D15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widget/Button" TargetMode="External"/><Relationship Id="rId2" Type="http://schemas.openxmlformats.org/officeDocument/2006/relationships/hyperlink" Target="https://developer.android.com/reference/android/view/View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eloper.android.com/reference/android/widget/TextView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24034-FFFA-E14B-AEC3-CCCDD496A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358" y="1769367"/>
            <a:ext cx="3955670" cy="2802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00EFB8-223D-D84B-9792-4D3203B1D537}"/>
              </a:ext>
            </a:extLst>
          </p:cNvPr>
          <p:cNvSpPr txBox="1"/>
          <p:nvPr/>
        </p:nvSpPr>
        <p:spPr>
          <a:xfrm>
            <a:off x="3504772" y="497641"/>
            <a:ext cx="581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r-PK" sz="7200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noorehuda" pitchFamily="2" charset="-78"/>
                <a:cs typeface="noorehuda" pitchFamily="2" charset="-78"/>
              </a:rPr>
              <a:t>بِسْمِ اللّٰهِ الرَّحْمٰنِ الرَّحِيْمِ</a:t>
            </a:r>
            <a:endParaRPr lang="en-US" sz="7200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noorehuda" pitchFamily="2" charset="-78"/>
              <a:cs typeface="noorehuda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D7C9D-EEB3-B643-8180-B69593D11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5" y="2110346"/>
            <a:ext cx="2827566" cy="2120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8F545E-6697-574F-80D1-B6CC96C7C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866" y="1697970"/>
            <a:ext cx="3188309" cy="3188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2D2342-A999-9C47-90E3-FB9DE7835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73" y="2182461"/>
            <a:ext cx="2469993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1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1CD2E6-C39D-9C4C-B782-53972FB78D15}"/>
              </a:ext>
            </a:extLst>
          </p:cNvPr>
          <p:cNvSpPr/>
          <p:nvPr/>
        </p:nvSpPr>
        <p:spPr>
          <a:xfrm>
            <a:off x="1200150" y="1171578"/>
            <a:ext cx="9977366" cy="5097941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972936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A32190-19C5-E743-AAF9-A2A21365BC66}"/>
              </a:ext>
            </a:extLst>
          </p:cNvPr>
          <p:cNvSpPr txBox="1">
            <a:spLocks/>
          </p:cNvSpPr>
          <p:nvPr/>
        </p:nvSpPr>
        <p:spPr>
          <a:xfrm>
            <a:off x="766760" y="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ar-SA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جو کام کریں دل سے کریں</a:t>
            </a:r>
            <a:endParaRPr lang="en-US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ameel Noori Nastaleeq" panose="02000503000000000004" pitchFamily="2" charset="-78"/>
              <a:cs typeface="Jameel Noori Nastaleeq" panose="02000503000000000004" pitchFamily="2" charset="-7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89AD7-52A0-1147-853D-EA43B68448AF}"/>
              </a:ext>
            </a:extLst>
          </p:cNvPr>
          <p:cNvSpPr txBox="1">
            <a:spLocks/>
          </p:cNvSpPr>
          <p:nvPr/>
        </p:nvSpPr>
        <p:spPr>
          <a:xfrm>
            <a:off x="163285" y="1300779"/>
            <a:ext cx="9270077" cy="9914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ur-PK" sz="4800" b="1">
                <a:solidFill>
                  <a:srgbClr val="002060"/>
                </a:solidFill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کام کرنا.</a:t>
            </a:r>
            <a:endParaRPr lang="en-US" sz="4800" b="1" dirty="0">
              <a:solidFill>
                <a:srgbClr val="002060"/>
              </a:solidFill>
              <a:latin typeface="Jameel Noori Nastaleeq" panose="02000503000000000004" pitchFamily="2" charset="-78"/>
              <a:cs typeface="Jameel Noori Nastaleeq" panose="02000503000000000004" pitchFamily="2" charset="-78"/>
            </a:endParaRPr>
          </a:p>
        </p:txBody>
      </p:sp>
      <p:pic>
        <p:nvPicPr>
          <p:cNvPr id="5" name="Picture 2" descr="Pensive Face on Microsoft Windows 10 May 2019 Update">
            <a:extLst>
              <a:ext uri="{FF2B5EF4-FFF2-40B4-BE49-F238E27FC236}">
                <a16:creationId xmlns:a16="http://schemas.microsoft.com/office/drawing/2014/main" id="{7B532B4F-B832-0744-A457-DBA78A5E8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56" y="1300780"/>
            <a:ext cx="873126" cy="87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lightly Smiling Face on Microsoft Windows 10 May 2019 Update">
            <a:extLst>
              <a:ext uri="{FF2B5EF4-FFF2-40B4-BE49-F238E27FC236}">
                <a16:creationId xmlns:a16="http://schemas.microsoft.com/office/drawing/2014/main" id="{203D8175-903F-6244-B485-8236FC897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56" y="2292220"/>
            <a:ext cx="873126" cy="87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ugging Face on Microsoft Windows 10 May 2019 Update">
            <a:extLst>
              <a:ext uri="{FF2B5EF4-FFF2-40B4-BE49-F238E27FC236}">
                <a16:creationId xmlns:a16="http://schemas.microsoft.com/office/drawing/2014/main" id="{CADCAB88-99F5-A34F-AAD5-6173F2C1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06" y="3283659"/>
            <a:ext cx="849170" cy="84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FC7D99-E0B1-4743-BEA6-D1A8A84D8E46}"/>
              </a:ext>
            </a:extLst>
          </p:cNvPr>
          <p:cNvSpPr txBox="1"/>
          <p:nvPr/>
        </p:nvSpPr>
        <p:spPr>
          <a:xfrm>
            <a:off x="213159" y="2313284"/>
            <a:ext cx="9220200" cy="830997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خوشی خوشی کام کرنا. 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4E670-CB0E-8F4D-AE4B-CA94C34B5232}"/>
              </a:ext>
            </a:extLst>
          </p:cNvPr>
          <p:cNvSpPr txBox="1"/>
          <p:nvPr/>
        </p:nvSpPr>
        <p:spPr>
          <a:xfrm>
            <a:off x="1669275" y="3301830"/>
            <a:ext cx="7764087" cy="830997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الله کو ساتھ لے کرخوشی خوشی کام کرنا.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3BA7C-B072-4D4E-887B-018F2CDF58E4}"/>
              </a:ext>
            </a:extLst>
          </p:cNvPr>
          <p:cNvSpPr txBox="1"/>
          <p:nvPr/>
        </p:nvSpPr>
        <p:spPr>
          <a:xfrm>
            <a:off x="2012373" y="4037556"/>
            <a:ext cx="8167254" cy="2215991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orehuda" panose="02000500000000020004" pitchFamily="2" charset="-78"/>
                <a:cs typeface="noorehuda" panose="02000500000000020004" pitchFamily="2" charset="-78"/>
              </a:rPr>
              <a:t>آیت: </a:t>
            </a:r>
            <a:r>
              <a:rPr kumimoji="0" lang="ar-AE" sz="6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orehuda" panose="02000500000000020004" pitchFamily="2" charset="-78"/>
                <a:cs typeface="noorehuda" panose="02000500000000020004" pitchFamily="2" charset="-78"/>
              </a:rPr>
              <a:t>إِيَّاكَ نَعْبُدُ وإِيَّاكَ نَسْتَعِينُ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oorehuda" panose="02000500000000020004" pitchFamily="2" charset="-78"/>
              <a:cs typeface="noorehuda" panose="02000500000000020004" pitchFamily="2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ترجمہ: </a:t>
            </a:r>
            <a:r>
              <a:rPr kumimoji="0" lang="ar-AE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یا الله ہم تیری ہی عبادت </a:t>
            </a:r>
            <a:r>
              <a:rPr kumimoji="0" lang="ar-AE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کرتے ہیں.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اور </a:t>
            </a:r>
            <a:r>
              <a:rPr kumimoji="0" lang="ur-PK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تجھ ہی سے مد د مانگتے ہیں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C61107-7D7C-FD45-AD20-4246E325151C}"/>
              </a:ext>
            </a:extLst>
          </p:cNvPr>
          <p:cNvCxnSpPr>
            <a:cxnSpLocks/>
          </p:cNvCxnSpPr>
          <p:nvPr/>
        </p:nvCxnSpPr>
        <p:spPr>
          <a:xfrm>
            <a:off x="7837484" y="1063040"/>
            <a:ext cx="339820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5D0179-0E6E-CE4F-988C-3E243B6D851E}"/>
              </a:ext>
            </a:extLst>
          </p:cNvPr>
          <p:cNvSpPr txBox="1"/>
          <p:nvPr/>
        </p:nvSpPr>
        <p:spPr>
          <a:xfrm>
            <a:off x="630621" y="2175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9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build="p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1211371" y="905207"/>
            <a:ext cx="10583064" cy="5436363"/>
            <a:chOff x="4635971" y="1606013"/>
            <a:chExt cx="5963831" cy="4059596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2CA5C34-AEAB-4565-8553-966BFF95E1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35971" y="1606013"/>
              <a:ext cx="10723" cy="3946836"/>
            </a:xfrm>
            <a:prstGeom prst="line">
              <a:avLst/>
            </a:prstGeom>
            <a:noFill/>
            <a:ln w="44450">
              <a:solidFill>
                <a:srgbClr val="494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20C04-AD47-41B4-9088-8E72BA6F5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7758" y="1621361"/>
              <a:ext cx="5961629" cy="0"/>
            </a:xfrm>
            <a:prstGeom prst="line">
              <a:avLst/>
            </a:prstGeom>
            <a:noFill/>
            <a:ln w="44450">
              <a:solidFill>
                <a:srgbClr val="494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3A7F5A2-C864-49B7-A535-F494A9B122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5992" y="1638414"/>
              <a:ext cx="0" cy="4027195"/>
            </a:xfrm>
            <a:prstGeom prst="line">
              <a:avLst/>
            </a:prstGeom>
            <a:noFill/>
            <a:ln w="44450">
              <a:solidFill>
                <a:srgbClr val="494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6E35D2B-BC4C-4889-BE5E-FA96991814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8173" y="5652347"/>
              <a:ext cx="5961629" cy="4532"/>
            </a:xfrm>
            <a:prstGeom prst="line">
              <a:avLst/>
            </a:prstGeom>
            <a:noFill/>
            <a:ln w="44450">
              <a:solidFill>
                <a:srgbClr val="494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855082" y="821736"/>
            <a:ext cx="667029" cy="523220"/>
            <a:chOff x="798327" y="2057386"/>
            <a:chExt cx="791815" cy="70860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837C386-A900-4691-B1C5-EE765A4FE47A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F029466-16C1-4B83-AB9C-EC98A357CB3D}"/>
                </a:ext>
              </a:extLst>
            </p:cNvPr>
            <p:cNvSpPr txBox="1"/>
            <p:nvPr/>
          </p:nvSpPr>
          <p:spPr>
            <a:xfrm>
              <a:off x="798327" y="2057386"/>
              <a:ext cx="791815" cy="70860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1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87" name="Rectangle 86"/>
          <p:cNvSpPr/>
          <p:nvPr/>
        </p:nvSpPr>
        <p:spPr>
          <a:xfrm>
            <a:off x="1615289" y="910963"/>
            <a:ext cx="1434432" cy="532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800" b="1" dirty="0">
                <a:solidFill>
                  <a:prstClr val="black"/>
                </a:solidFill>
                <a:ea typeface="Calibri" panose="020F0502020204030204" pitchFamily="34" charset="0"/>
                <a:cs typeface="DejaVu Sans"/>
              </a:rPr>
              <a:t>Revision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615289" y="1378410"/>
            <a:ext cx="10194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View </a:t>
            </a:r>
            <a:r>
              <a:rPr lang="en-US" sz="2400" b="1" dirty="0" err="1">
                <a:solidFill>
                  <a:prstClr val="black"/>
                </a:solidFill>
              </a:rPr>
              <a:t>ViewGroup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660817" y="2157275"/>
            <a:ext cx="9310241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Layout Parameters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1661774" y="2537939"/>
            <a:ext cx="8836175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Constraint layout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873507" y="1232480"/>
            <a:ext cx="667028" cy="523220"/>
            <a:chOff x="813567" y="2075434"/>
            <a:chExt cx="791815" cy="64626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837C386-A900-4691-B1C5-EE765A4FE47A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029466-16C1-4B83-AB9C-EC98A357CB3D}"/>
                </a:ext>
              </a:extLst>
            </p:cNvPr>
            <p:cNvSpPr txBox="1"/>
            <p:nvPr/>
          </p:nvSpPr>
          <p:spPr>
            <a:xfrm>
              <a:off x="813567" y="2075434"/>
              <a:ext cx="791815" cy="6462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2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34820" y="2094614"/>
            <a:ext cx="721551" cy="478072"/>
            <a:chOff x="797359" y="2091333"/>
            <a:chExt cx="778729" cy="58918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837C386-A900-4691-B1C5-EE765A4FE47A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029466-16C1-4B83-AB9C-EC98A357CB3D}"/>
                </a:ext>
              </a:extLst>
            </p:cNvPr>
            <p:cNvSpPr txBox="1"/>
            <p:nvPr/>
          </p:nvSpPr>
          <p:spPr>
            <a:xfrm>
              <a:off x="797359" y="2091333"/>
              <a:ext cx="778729" cy="5891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4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71517" y="2514196"/>
            <a:ext cx="667014" cy="523220"/>
            <a:chOff x="814059" y="2077052"/>
            <a:chExt cx="791815" cy="68989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837C386-A900-4691-B1C5-EE765A4FE47A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029466-16C1-4B83-AB9C-EC98A357CB3D}"/>
                </a:ext>
              </a:extLst>
            </p:cNvPr>
            <p:cNvSpPr txBox="1"/>
            <p:nvPr/>
          </p:nvSpPr>
          <p:spPr>
            <a:xfrm>
              <a:off x="814059" y="2077052"/>
              <a:ext cx="791815" cy="68989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5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34" name="Title 2"/>
          <p:cNvSpPr txBox="1">
            <a:spLocks/>
          </p:cNvSpPr>
          <p:nvPr/>
        </p:nvSpPr>
        <p:spPr>
          <a:xfrm>
            <a:off x="815325" y="190914"/>
            <a:ext cx="4263112" cy="6092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Lecture Outline</a:t>
            </a:r>
          </a:p>
        </p:txBody>
      </p: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928426" y="839408"/>
            <a:ext cx="3246009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6889360-1154-46AF-813D-C9182683FF9C}"/>
              </a:ext>
            </a:extLst>
          </p:cNvPr>
          <p:cNvSpPr/>
          <p:nvPr/>
        </p:nvSpPr>
        <p:spPr>
          <a:xfrm>
            <a:off x="1638330" y="3015626"/>
            <a:ext cx="8836175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Constraint Baseline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06695C-E699-4E3D-BBDF-0AF23992A640}"/>
              </a:ext>
            </a:extLst>
          </p:cNvPr>
          <p:cNvGrpSpPr/>
          <p:nvPr/>
        </p:nvGrpSpPr>
        <p:grpSpPr>
          <a:xfrm>
            <a:off x="834821" y="2988035"/>
            <a:ext cx="701287" cy="523220"/>
            <a:chOff x="798327" y="2109962"/>
            <a:chExt cx="791815" cy="601553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603DE02-2400-4B06-A7CE-85A303FC6E30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C9E1F2-3886-417C-A4CA-69FAB592E3C5}"/>
                </a:ext>
              </a:extLst>
            </p:cNvPr>
            <p:cNvSpPr txBox="1"/>
            <p:nvPr/>
          </p:nvSpPr>
          <p:spPr>
            <a:xfrm>
              <a:off x="798327" y="2109962"/>
              <a:ext cx="791815" cy="60155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6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0CD27FD3-7F26-4D4E-9F68-06084E4C6320}"/>
              </a:ext>
            </a:extLst>
          </p:cNvPr>
          <p:cNvSpPr/>
          <p:nvPr/>
        </p:nvSpPr>
        <p:spPr>
          <a:xfrm>
            <a:off x="1614080" y="5302002"/>
            <a:ext cx="9384897" cy="53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DejaVu Sans"/>
              </a:rPr>
              <a:t>Stop Complaining! Stop Criticizing! Let’s Start Contributing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DDE44B6-8EAB-4CDF-A230-48E7D3CF969F}"/>
              </a:ext>
            </a:extLst>
          </p:cNvPr>
          <p:cNvGrpSpPr/>
          <p:nvPr/>
        </p:nvGrpSpPr>
        <p:grpSpPr>
          <a:xfrm>
            <a:off x="855082" y="5367563"/>
            <a:ext cx="658089" cy="461665"/>
            <a:chOff x="798327" y="2140434"/>
            <a:chExt cx="791815" cy="57844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E7FEABC-49C8-4A2D-B53C-47888E3E9494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57609B-72B3-4354-A0B5-76743220F957}"/>
                </a:ext>
              </a:extLst>
            </p:cNvPr>
            <p:cNvSpPr txBox="1"/>
            <p:nvPr/>
          </p:nvSpPr>
          <p:spPr>
            <a:xfrm>
              <a:off x="798327" y="2140434"/>
              <a:ext cx="791815" cy="57844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b="1" dirty="0">
                  <a:solidFill>
                    <a:srgbClr val="494B69"/>
                  </a:solidFill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11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6A398BAF-BFD7-4AA0-A53B-ADE2084706E2}"/>
              </a:ext>
            </a:extLst>
          </p:cNvPr>
          <p:cNvSpPr/>
          <p:nvPr/>
        </p:nvSpPr>
        <p:spPr>
          <a:xfrm>
            <a:off x="1624273" y="5782701"/>
            <a:ext cx="9384897" cy="53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DejaVu Sans"/>
              </a:rPr>
              <a:t>Lecture Summary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E71E814-FAF5-4024-A8D4-9E4DFA8326C4}"/>
              </a:ext>
            </a:extLst>
          </p:cNvPr>
          <p:cNvGrpSpPr/>
          <p:nvPr/>
        </p:nvGrpSpPr>
        <p:grpSpPr>
          <a:xfrm>
            <a:off x="855082" y="5823979"/>
            <a:ext cx="701290" cy="461664"/>
            <a:chOff x="798327" y="2155670"/>
            <a:chExt cx="791815" cy="53078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B38EED6-8EEE-4F31-A574-24ED4CA8B66F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55E0599-39F4-4DFC-A54F-B9702EC0DD0D}"/>
                </a:ext>
              </a:extLst>
            </p:cNvPr>
            <p:cNvSpPr txBox="1"/>
            <p:nvPr/>
          </p:nvSpPr>
          <p:spPr>
            <a:xfrm>
              <a:off x="798327" y="2155670"/>
              <a:ext cx="791815" cy="53078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12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D92647D3-B11A-48E2-A889-E0166C5EC894}"/>
              </a:ext>
            </a:extLst>
          </p:cNvPr>
          <p:cNvSpPr/>
          <p:nvPr/>
        </p:nvSpPr>
        <p:spPr>
          <a:xfrm>
            <a:off x="1654321" y="1694536"/>
            <a:ext cx="93102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prstClr val="black"/>
                </a:solidFill>
              </a:rPr>
              <a:t>Layout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D1DAAE-9E25-431D-98B8-083DB33AAFB2}"/>
              </a:ext>
            </a:extLst>
          </p:cNvPr>
          <p:cNvGrpSpPr/>
          <p:nvPr/>
        </p:nvGrpSpPr>
        <p:grpSpPr>
          <a:xfrm>
            <a:off x="851770" y="1678704"/>
            <a:ext cx="667029" cy="523220"/>
            <a:chOff x="798327" y="2061749"/>
            <a:chExt cx="791815" cy="68989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33D664-B6AA-4105-9321-F19027B092BC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AA9710D-BBDD-4F1E-B450-430BE7215E4C}"/>
                </a:ext>
              </a:extLst>
            </p:cNvPr>
            <p:cNvSpPr txBox="1"/>
            <p:nvPr/>
          </p:nvSpPr>
          <p:spPr>
            <a:xfrm>
              <a:off x="798327" y="2061749"/>
              <a:ext cx="791815" cy="68989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AB27C88-C49C-4F00-8CFE-828F818CBA90}"/>
              </a:ext>
            </a:extLst>
          </p:cNvPr>
          <p:cNvSpPr/>
          <p:nvPr/>
        </p:nvSpPr>
        <p:spPr>
          <a:xfrm>
            <a:off x="1638330" y="3534851"/>
            <a:ext cx="9646948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Constraint Centre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368257B-3A0B-4101-9DC9-AE605CE9BC19}"/>
              </a:ext>
            </a:extLst>
          </p:cNvPr>
          <p:cNvGrpSpPr/>
          <p:nvPr/>
        </p:nvGrpSpPr>
        <p:grpSpPr>
          <a:xfrm>
            <a:off x="834821" y="3491497"/>
            <a:ext cx="701287" cy="523220"/>
            <a:chOff x="798327" y="2109962"/>
            <a:chExt cx="791815" cy="60155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CF4BDA2-9312-4CF7-8508-507DF2BB7F44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A51AD57-396C-4460-8ADA-1D76030DD2B6}"/>
                </a:ext>
              </a:extLst>
            </p:cNvPr>
            <p:cNvSpPr txBox="1"/>
            <p:nvPr/>
          </p:nvSpPr>
          <p:spPr>
            <a:xfrm>
              <a:off x="798327" y="2109962"/>
              <a:ext cx="791815" cy="60155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7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05365A1B-ACDB-4748-A08C-27E58B000C8D}"/>
              </a:ext>
            </a:extLst>
          </p:cNvPr>
          <p:cNvSpPr/>
          <p:nvPr/>
        </p:nvSpPr>
        <p:spPr>
          <a:xfrm>
            <a:off x="1663045" y="3994193"/>
            <a:ext cx="9646948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Chains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3B7B505-A71B-4003-B458-1620C875D2F3}"/>
              </a:ext>
            </a:extLst>
          </p:cNvPr>
          <p:cNvGrpSpPr/>
          <p:nvPr/>
        </p:nvGrpSpPr>
        <p:grpSpPr>
          <a:xfrm>
            <a:off x="859536" y="3956549"/>
            <a:ext cx="701287" cy="523220"/>
            <a:chOff x="798327" y="2109962"/>
            <a:chExt cx="791815" cy="60155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1FAAF69-45C3-4369-92BD-608D2184D00F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FAD963-735B-4B03-BB6B-F27B808ADDC9}"/>
                </a:ext>
              </a:extLst>
            </p:cNvPr>
            <p:cNvSpPr txBox="1"/>
            <p:nvPr/>
          </p:nvSpPr>
          <p:spPr>
            <a:xfrm>
              <a:off x="798327" y="2109962"/>
              <a:ext cx="791815" cy="60155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b="1" dirty="0">
                  <a:solidFill>
                    <a:srgbClr val="494B69"/>
                  </a:solidFill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8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80AA1A5-682B-4B42-9893-082F967651E9}"/>
              </a:ext>
            </a:extLst>
          </p:cNvPr>
          <p:cNvSpPr/>
          <p:nvPr/>
        </p:nvSpPr>
        <p:spPr>
          <a:xfrm>
            <a:off x="1675026" y="4432312"/>
            <a:ext cx="9646948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Constraint bias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628E911-B654-4509-82EE-00FE382552C1}"/>
              </a:ext>
            </a:extLst>
          </p:cNvPr>
          <p:cNvGrpSpPr/>
          <p:nvPr/>
        </p:nvGrpSpPr>
        <p:grpSpPr>
          <a:xfrm>
            <a:off x="833139" y="4434424"/>
            <a:ext cx="743770" cy="522761"/>
            <a:chOff x="798327" y="2109962"/>
            <a:chExt cx="791815" cy="60155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BEB1004-B86B-499E-8B24-9DFF905DE0C5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4339042-B592-4514-9D28-6EC030BC78B4}"/>
                </a:ext>
              </a:extLst>
            </p:cNvPr>
            <p:cNvSpPr txBox="1"/>
            <p:nvPr/>
          </p:nvSpPr>
          <p:spPr>
            <a:xfrm>
              <a:off x="798327" y="2109962"/>
              <a:ext cx="791815" cy="60155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b="1" dirty="0">
                  <a:solidFill>
                    <a:srgbClr val="494B69"/>
                  </a:solidFill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9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1C3CD923-8D3B-4D26-95C7-F832DEA29E73}"/>
              </a:ext>
            </a:extLst>
          </p:cNvPr>
          <p:cNvSpPr/>
          <p:nvPr/>
        </p:nvSpPr>
        <p:spPr>
          <a:xfrm>
            <a:off x="1637098" y="4887624"/>
            <a:ext cx="9646948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 Infer Constraints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40B7951-1D66-4582-8C5B-CF763C85646A}"/>
              </a:ext>
            </a:extLst>
          </p:cNvPr>
          <p:cNvGrpSpPr/>
          <p:nvPr/>
        </p:nvGrpSpPr>
        <p:grpSpPr>
          <a:xfrm>
            <a:off x="869205" y="4919783"/>
            <a:ext cx="658089" cy="461665"/>
            <a:chOff x="798327" y="2140434"/>
            <a:chExt cx="791815" cy="57844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39C032C-EF39-4AFC-9819-52B1197477A1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57204A3-FDF3-440B-AD91-80E4E4402830}"/>
                </a:ext>
              </a:extLst>
            </p:cNvPr>
            <p:cNvSpPr txBox="1"/>
            <p:nvPr/>
          </p:nvSpPr>
          <p:spPr>
            <a:xfrm>
              <a:off x="798327" y="2140434"/>
              <a:ext cx="791815" cy="57844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b="1" dirty="0">
                  <a:solidFill>
                    <a:srgbClr val="494B69"/>
                  </a:solidFill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10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4030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91" grpId="0"/>
      <p:bldP spid="95" grpId="0"/>
      <p:bldP spid="103" grpId="0"/>
      <p:bldP spid="34" grpId="0"/>
      <p:bldP spid="36" grpId="0"/>
      <p:bldP spid="40" grpId="0"/>
      <p:bldP spid="44" grpId="0"/>
      <p:bldP spid="52" grpId="0"/>
      <p:bldP spid="48" grpId="0"/>
      <p:bldP spid="56" grpId="0"/>
      <p:bldP spid="60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</a:rPr>
              <a:t>View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and </a:t>
            </a:r>
            <a:r>
              <a:rPr lang="en-US" sz="3000" b="1" dirty="0" err="1">
                <a:solidFill>
                  <a:srgbClr val="FFFF00"/>
                </a:solidFill>
              </a:rPr>
              <a:t>ViewGroup</a:t>
            </a:r>
            <a:endParaRPr lang="en-US" sz="3000" b="1" dirty="0">
              <a:solidFill>
                <a:srgbClr val="FFFF00"/>
              </a:solidFill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959EEDF-56D9-E441-9020-92DFCBE54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65" y="1032804"/>
            <a:ext cx="8338136" cy="365173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570FE35-E514-754E-9533-E80F99DC0110}"/>
              </a:ext>
            </a:extLst>
          </p:cNvPr>
          <p:cNvGrpSpPr/>
          <p:nvPr/>
        </p:nvGrpSpPr>
        <p:grpSpPr>
          <a:xfrm>
            <a:off x="1106506" y="4953938"/>
            <a:ext cx="9978310" cy="577340"/>
            <a:chOff x="738819" y="789884"/>
            <a:chExt cx="6486142" cy="93853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75A9FB-3411-5B4A-AC00-F3BCFD01B0FD}"/>
                </a:ext>
              </a:extLst>
            </p:cNvPr>
            <p:cNvSpPr/>
            <p:nvPr/>
          </p:nvSpPr>
          <p:spPr>
            <a:xfrm>
              <a:off x="1230282" y="789884"/>
              <a:ext cx="5994679" cy="9385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AED9817-8295-2140-8E7E-97E8420331BD}"/>
                </a:ext>
              </a:extLst>
            </p:cNvPr>
            <p:cNvSpPr/>
            <p:nvPr/>
          </p:nvSpPr>
          <p:spPr>
            <a:xfrm rot="10800000">
              <a:off x="738819" y="792209"/>
              <a:ext cx="475815" cy="936210"/>
            </a:xfrm>
            <a:prstGeom prst="rect">
              <a:avLst/>
            </a:prstGeom>
            <a:solidFill>
              <a:srgbClr val="4B4D6B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3E0F977-0107-784E-9ADE-BD62199A0369}"/>
              </a:ext>
            </a:extLst>
          </p:cNvPr>
          <p:cNvSpPr/>
          <p:nvPr/>
        </p:nvSpPr>
        <p:spPr>
          <a:xfrm>
            <a:off x="1828262" y="4985422"/>
            <a:ext cx="9256554" cy="47000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rtl="1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A </a:t>
            </a:r>
            <a:r>
              <a:rPr lang="en-US" sz="2400" b="1" spc="10" dirty="0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View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 usually draws something the user can see and interact with.</a:t>
            </a:r>
            <a:endParaRPr kumimoji="0" lang="en-US" sz="2400" b="1" i="0" u="none" strike="noStrike" kern="1200" cap="none" spc="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Jameel Noori Nastaleeq" panose="02000503000000020004" pitchFamily="2" charset="-78"/>
            </a:endParaRPr>
          </a:p>
        </p:txBody>
      </p:sp>
      <p:sp>
        <p:nvSpPr>
          <p:cNvPr id="15" name="Arrow: Pentagon 3">
            <a:extLst>
              <a:ext uri="{FF2B5EF4-FFF2-40B4-BE49-F238E27FC236}">
                <a16:creationId xmlns:a16="http://schemas.microsoft.com/office/drawing/2014/main" id="{542A3FB2-5F0D-A343-BCB0-F472F3E20808}"/>
              </a:ext>
            </a:extLst>
          </p:cNvPr>
          <p:cNvSpPr/>
          <p:nvPr/>
        </p:nvSpPr>
        <p:spPr>
          <a:xfrm>
            <a:off x="1325083" y="5136745"/>
            <a:ext cx="294842" cy="211724"/>
          </a:xfrm>
          <a:prstGeom prst="homePlate">
            <a:avLst>
              <a:gd name="adj" fmla="val 4730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21B99E-54AD-5F43-B5A6-1E58737063EA}"/>
              </a:ext>
            </a:extLst>
          </p:cNvPr>
          <p:cNvGrpSpPr/>
          <p:nvPr/>
        </p:nvGrpSpPr>
        <p:grpSpPr>
          <a:xfrm>
            <a:off x="1106506" y="5769189"/>
            <a:ext cx="9978310" cy="577340"/>
            <a:chOff x="738819" y="789884"/>
            <a:chExt cx="6486142" cy="9385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A2B4EA6-7D85-7844-9F5E-E4FA7A2413C7}"/>
                </a:ext>
              </a:extLst>
            </p:cNvPr>
            <p:cNvSpPr/>
            <p:nvPr/>
          </p:nvSpPr>
          <p:spPr>
            <a:xfrm>
              <a:off x="1230282" y="789884"/>
              <a:ext cx="5994679" cy="9385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29E5672-0E9A-654A-800E-FD0421A03C36}"/>
                </a:ext>
              </a:extLst>
            </p:cNvPr>
            <p:cNvSpPr/>
            <p:nvPr/>
          </p:nvSpPr>
          <p:spPr>
            <a:xfrm rot="10800000">
              <a:off x="738819" y="792209"/>
              <a:ext cx="475815" cy="936210"/>
            </a:xfrm>
            <a:prstGeom prst="rect">
              <a:avLst/>
            </a:prstGeom>
            <a:solidFill>
              <a:srgbClr val="4B4D6B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1275493-17BE-534A-9979-6C416DE1B684}"/>
              </a:ext>
            </a:extLst>
          </p:cNvPr>
          <p:cNvSpPr/>
          <p:nvPr/>
        </p:nvSpPr>
        <p:spPr>
          <a:xfrm>
            <a:off x="1828262" y="5800673"/>
            <a:ext cx="9256554" cy="47000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rtl="1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A </a:t>
            </a:r>
            <a:r>
              <a:rPr lang="en-US" sz="2400" b="1" spc="10" dirty="0" err="1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ViewGroup</a:t>
            </a:r>
            <a:r>
              <a:rPr lang="en-US" sz="2400" b="1" spc="10" dirty="0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Invisible </a:t>
            </a:r>
            <a:r>
              <a:rPr lang="en-US" sz="2400" b="1" spc="10" dirty="0">
                <a:ea typeface="Calibri" panose="020F0502020204030204" pitchFamily="34" charset="0"/>
                <a:cs typeface="Jameel Noori Nastaleeq" panose="02000503000000020004" pitchFamily="2" charset="-78"/>
              </a:rPr>
              <a:t>container</a:t>
            </a:r>
            <a:endParaRPr kumimoji="0" lang="en-US" sz="2400" b="1" i="0" u="none" strike="noStrike" kern="1200" cap="none" spc="1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Jameel Noori Nastaleeq" panose="02000503000000020004" pitchFamily="2" charset="-78"/>
            </a:endParaRPr>
          </a:p>
        </p:txBody>
      </p:sp>
      <p:sp>
        <p:nvSpPr>
          <p:cNvPr id="31" name="Arrow: Pentagon 3">
            <a:extLst>
              <a:ext uri="{FF2B5EF4-FFF2-40B4-BE49-F238E27FC236}">
                <a16:creationId xmlns:a16="http://schemas.microsoft.com/office/drawing/2014/main" id="{DDF3E57F-F9EF-F34A-A7CE-117EB8746368}"/>
              </a:ext>
            </a:extLst>
          </p:cNvPr>
          <p:cNvSpPr/>
          <p:nvPr/>
        </p:nvSpPr>
        <p:spPr>
          <a:xfrm>
            <a:off x="1325083" y="5951996"/>
            <a:ext cx="294842" cy="211724"/>
          </a:xfrm>
          <a:prstGeom prst="homePlate">
            <a:avLst>
              <a:gd name="adj" fmla="val 4730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34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5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</a:rPr>
              <a:t>View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and </a:t>
            </a:r>
            <a:r>
              <a:rPr lang="en-US" sz="3000" b="1" dirty="0" err="1">
                <a:solidFill>
                  <a:srgbClr val="FFFF00"/>
                </a:solidFill>
              </a:rPr>
              <a:t>ViewGroup</a:t>
            </a:r>
            <a:endParaRPr lang="en-US" sz="3000" b="1" dirty="0">
              <a:solidFill>
                <a:srgbClr val="FFFF00"/>
              </a:solidFill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70FE35-E514-754E-9533-E80F99DC0110}"/>
              </a:ext>
            </a:extLst>
          </p:cNvPr>
          <p:cNvGrpSpPr/>
          <p:nvPr/>
        </p:nvGrpSpPr>
        <p:grpSpPr>
          <a:xfrm>
            <a:off x="506436" y="1731766"/>
            <a:ext cx="10588960" cy="1466615"/>
            <a:chOff x="341882" y="789884"/>
            <a:chExt cx="6883079" cy="23841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75A9FB-3411-5B4A-AC00-F3BCFD01B0FD}"/>
                </a:ext>
              </a:extLst>
            </p:cNvPr>
            <p:cNvSpPr/>
            <p:nvPr/>
          </p:nvSpPr>
          <p:spPr>
            <a:xfrm>
              <a:off x="1230282" y="789884"/>
              <a:ext cx="5994679" cy="238415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AED9817-8295-2140-8E7E-97E8420331BD}"/>
                </a:ext>
              </a:extLst>
            </p:cNvPr>
            <p:cNvSpPr/>
            <p:nvPr/>
          </p:nvSpPr>
          <p:spPr>
            <a:xfrm rot="10800000">
              <a:off x="341882" y="792207"/>
              <a:ext cx="872752" cy="2381833"/>
            </a:xfrm>
            <a:prstGeom prst="rect">
              <a:avLst/>
            </a:prstGeom>
            <a:solidFill>
              <a:srgbClr val="4B4D6B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3E0F977-0107-784E-9ADE-BD62199A0369}"/>
              </a:ext>
            </a:extLst>
          </p:cNvPr>
          <p:cNvSpPr/>
          <p:nvPr/>
        </p:nvSpPr>
        <p:spPr>
          <a:xfrm>
            <a:off x="1873155" y="2032486"/>
            <a:ext cx="9256554" cy="86517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rtl="1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The </a:t>
            </a:r>
            <a:r>
              <a:rPr lang="en-US" sz="2400" b="1" spc="10" dirty="0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 objects are usually called </a:t>
            </a:r>
            <a:r>
              <a:rPr lang="en-US" sz="2400" b="1" spc="10" dirty="0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"widgets" 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and can be one of many subclasses, such as</a:t>
            </a:r>
            <a:r>
              <a:rPr lang="en-US" sz="2400" b="1" spc="10" dirty="0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 </a:t>
            </a:r>
            <a:r>
              <a:rPr lang="en-US" sz="2400" b="1" spc="10" dirty="0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Button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 or </a:t>
            </a:r>
            <a:r>
              <a:rPr lang="en-US" sz="2400" b="1" spc="10" dirty="0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TextView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. </a:t>
            </a:r>
          </a:p>
        </p:txBody>
      </p:sp>
      <p:sp>
        <p:nvSpPr>
          <p:cNvPr id="15" name="Arrow: Pentagon 3">
            <a:extLst>
              <a:ext uri="{FF2B5EF4-FFF2-40B4-BE49-F238E27FC236}">
                <a16:creationId xmlns:a16="http://schemas.microsoft.com/office/drawing/2014/main" id="{542A3FB2-5F0D-A343-BCB0-F472F3E20808}"/>
              </a:ext>
            </a:extLst>
          </p:cNvPr>
          <p:cNvSpPr/>
          <p:nvPr/>
        </p:nvSpPr>
        <p:spPr>
          <a:xfrm>
            <a:off x="692465" y="2011089"/>
            <a:ext cx="938039" cy="886570"/>
          </a:xfrm>
          <a:prstGeom prst="homePlate">
            <a:avLst>
              <a:gd name="adj" fmla="val 4730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94B0A7-932F-2A4A-988E-FF5FF3734D59}"/>
              </a:ext>
            </a:extLst>
          </p:cNvPr>
          <p:cNvGrpSpPr/>
          <p:nvPr/>
        </p:nvGrpSpPr>
        <p:grpSpPr>
          <a:xfrm>
            <a:off x="506435" y="3671637"/>
            <a:ext cx="10588960" cy="1466615"/>
            <a:chOff x="341882" y="789884"/>
            <a:chExt cx="6883079" cy="238415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95BDC52-8FEA-8C47-8261-4D101329DD7C}"/>
                </a:ext>
              </a:extLst>
            </p:cNvPr>
            <p:cNvSpPr/>
            <p:nvPr/>
          </p:nvSpPr>
          <p:spPr>
            <a:xfrm>
              <a:off x="1230282" y="789884"/>
              <a:ext cx="5994679" cy="238415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84F504B-CFFC-3C4A-8492-D168C3437738}"/>
                </a:ext>
              </a:extLst>
            </p:cNvPr>
            <p:cNvSpPr/>
            <p:nvPr/>
          </p:nvSpPr>
          <p:spPr>
            <a:xfrm rot="10800000">
              <a:off x="341882" y="792207"/>
              <a:ext cx="872752" cy="2381833"/>
            </a:xfrm>
            <a:prstGeom prst="rect">
              <a:avLst/>
            </a:prstGeom>
            <a:solidFill>
              <a:srgbClr val="4B4D6B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5DAAE99-6FBF-7A41-85E3-A2035FEB97BF}"/>
              </a:ext>
            </a:extLst>
          </p:cNvPr>
          <p:cNvSpPr/>
          <p:nvPr/>
        </p:nvSpPr>
        <p:spPr>
          <a:xfrm>
            <a:off x="1873153" y="3774771"/>
            <a:ext cx="9256554" cy="126034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rtl="1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The </a:t>
            </a:r>
            <a:r>
              <a:rPr lang="en-US" sz="2400" b="1" spc="10" dirty="0" err="1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ViewGroup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 objects are usually called "</a:t>
            </a:r>
            <a:r>
              <a:rPr lang="en-US" sz="2400" b="1" spc="10" dirty="0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layouts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" can be one of many types that provide a different layout structure, such as </a:t>
            </a:r>
            <a:r>
              <a:rPr lang="en-US" sz="2400" b="1" spc="10" dirty="0" err="1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LinearLayout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 or </a:t>
            </a:r>
            <a:r>
              <a:rPr lang="en-US" sz="2400" b="1" spc="10" dirty="0" err="1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ConstraintLayout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 .</a:t>
            </a:r>
            <a:endParaRPr lang="en-US" sz="2400" b="1" spc="10" dirty="0">
              <a:ea typeface="Calibri" panose="020F0502020204030204" pitchFamily="34" charset="0"/>
              <a:cs typeface="Jameel Noori Nastaleeq" panose="02000503000000020004" pitchFamily="2" charset="-78"/>
            </a:endParaRPr>
          </a:p>
        </p:txBody>
      </p:sp>
      <p:sp>
        <p:nvSpPr>
          <p:cNvPr id="32" name="Arrow: Pentagon 3">
            <a:extLst>
              <a:ext uri="{FF2B5EF4-FFF2-40B4-BE49-F238E27FC236}">
                <a16:creationId xmlns:a16="http://schemas.microsoft.com/office/drawing/2014/main" id="{D7AE3CB6-AD28-6347-ACF2-B7296854455D}"/>
              </a:ext>
            </a:extLst>
          </p:cNvPr>
          <p:cNvSpPr/>
          <p:nvPr/>
        </p:nvSpPr>
        <p:spPr>
          <a:xfrm>
            <a:off x="692464" y="3950960"/>
            <a:ext cx="938039" cy="886570"/>
          </a:xfrm>
          <a:prstGeom prst="homePlate">
            <a:avLst>
              <a:gd name="adj" fmla="val 4730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85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5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</a:rPr>
              <a:t>View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and </a:t>
            </a:r>
            <a:r>
              <a:rPr lang="en-US" sz="3000" b="1" dirty="0" err="1">
                <a:solidFill>
                  <a:srgbClr val="FFFF00"/>
                </a:solidFill>
              </a:rPr>
              <a:t>ViewGroup</a:t>
            </a:r>
            <a:endParaRPr lang="en-US" sz="3000" b="1" dirty="0">
              <a:solidFill>
                <a:srgbClr val="FFFF00"/>
              </a:solidFill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575A9FB-3411-5B4A-AC00-F3BCFD01B0FD}"/>
              </a:ext>
            </a:extLst>
          </p:cNvPr>
          <p:cNvSpPr/>
          <p:nvPr/>
        </p:nvSpPr>
        <p:spPr>
          <a:xfrm>
            <a:off x="839887" y="1017445"/>
            <a:ext cx="10906636" cy="2147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E0F977-0107-784E-9ADE-BD62199A0369}"/>
              </a:ext>
            </a:extLst>
          </p:cNvPr>
          <p:cNvSpPr/>
          <p:nvPr/>
        </p:nvSpPr>
        <p:spPr>
          <a:xfrm>
            <a:off x="1228821" y="1114618"/>
            <a:ext cx="10348890" cy="205069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rtl="1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Each layout file must contain exactly </a:t>
            </a:r>
            <a:r>
              <a:rPr lang="en-US" sz="2400" b="1" spc="10" dirty="0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one root element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, which must be a </a:t>
            </a:r>
            <a:r>
              <a:rPr lang="en-US" sz="2400" b="1" spc="10" dirty="0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View or </a:t>
            </a:r>
            <a:r>
              <a:rPr lang="en-US" sz="2400" b="1" spc="10" dirty="0" err="1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ViewGroup</a:t>
            </a:r>
            <a:r>
              <a:rPr lang="en-US" sz="2400" b="1" spc="10" dirty="0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object. Once you've defined the root element, you can add additional layout objects or widgets as child elements to gradually build a View hierarchy that defines your layout. For example, here's an XML layout that uses a vertical 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LinearLayout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 to hold a 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TextView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 and a Button:</a:t>
            </a:r>
          </a:p>
        </p:txBody>
      </p:sp>
    </p:spTree>
    <p:extLst>
      <p:ext uri="{BB962C8B-B14F-4D97-AF65-F5344CB8AC3E}">
        <p14:creationId xmlns:p14="http://schemas.microsoft.com/office/powerpoint/2010/main" val="23647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</a:rPr>
              <a:t>View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and </a:t>
            </a:r>
            <a:r>
              <a:rPr lang="en-US" sz="3000" b="1" dirty="0" err="1">
                <a:solidFill>
                  <a:srgbClr val="FFFF00"/>
                </a:solidFill>
              </a:rPr>
              <a:t>ViewGroup</a:t>
            </a:r>
            <a:endParaRPr lang="en-US" sz="3000" b="1" dirty="0">
              <a:solidFill>
                <a:srgbClr val="FFFF00"/>
              </a:solidFill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85C5C1-07F4-7D40-A5CB-6C792FD0EA83}"/>
              </a:ext>
            </a:extLst>
          </p:cNvPr>
          <p:cNvSpPr/>
          <p:nvPr/>
        </p:nvSpPr>
        <p:spPr>
          <a:xfrm>
            <a:off x="717452" y="1139264"/>
            <a:ext cx="11029071" cy="5613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2B3843-1440-1D40-B394-6B43258D7BAD}"/>
              </a:ext>
            </a:extLst>
          </p:cNvPr>
          <p:cNvSpPr/>
          <p:nvPr/>
        </p:nvSpPr>
        <p:spPr>
          <a:xfrm>
            <a:off x="1228821" y="1236437"/>
            <a:ext cx="10348890" cy="521206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rtl="1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&lt;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LinearLayout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xmlns:android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="http://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schemas.android.com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/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apk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/res/android"</a:t>
            </a: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  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android:layout_width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="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match_parent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"</a:t>
            </a: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  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android:layout_height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="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match_parent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"</a:t>
            </a: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  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android:orientation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="</a:t>
            </a:r>
            <a:r>
              <a:rPr lang="en-US" sz="2400" b="1" spc="10" dirty="0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vertical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" &gt;</a:t>
            </a: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   &lt;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TextView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android:id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="@+id/text"</a:t>
            </a: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      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android:layout_width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="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wrap_content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"</a:t>
            </a: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      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android:layout_height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="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wrap_content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"</a:t>
            </a: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      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android:text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="</a:t>
            </a:r>
            <a:r>
              <a:rPr lang="en-US" sz="2400" b="1" spc="10" dirty="0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Hello, I am a </a:t>
            </a:r>
            <a:r>
              <a:rPr lang="en-US" sz="2400" b="1" spc="10" dirty="0" err="1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TextView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" /&gt;</a:t>
            </a: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   &lt;Button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android:id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="@+id/button"</a:t>
            </a: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      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android:layout_width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="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wrap_content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"</a:t>
            </a: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      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android:layout_height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="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wrap_content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"</a:t>
            </a: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      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android:text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="</a:t>
            </a:r>
            <a:r>
              <a:rPr lang="en-US" sz="2400" b="1" spc="10" dirty="0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Hello, I am a Button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" /&gt;</a:t>
            </a: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&lt;/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LinearLayout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024C44-380A-B845-95E0-3D6FCC36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217" y="3271157"/>
            <a:ext cx="41021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1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</a:rPr>
              <a:t>Load XML Resources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85C5C1-07F4-7D40-A5CB-6C792FD0EA83}"/>
              </a:ext>
            </a:extLst>
          </p:cNvPr>
          <p:cNvSpPr/>
          <p:nvPr/>
        </p:nvSpPr>
        <p:spPr>
          <a:xfrm>
            <a:off x="717452" y="1139264"/>
            <a:ext cx="11029071" cy="5613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2B3843-1440-1D40-B394-6B43258D7BAD}"/>
              </a:ext>
            </a:extLst>
          </p:cNvPr>
          <p:cNvSpPr/>
          <p:nvPr/>
        </p:nvSpPr>
        <p:spPr>
          <a:xfrm>
            <a:off x="1228821" y="1236437"/>
            <a:ext cx="10348890" cy="481689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rtl="1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package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org.haqnawaz.layout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;</a:t>
            </a: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import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androidx.appcompat.app.AppCompatActivity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;</a:t>
            </a: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import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android.os.Bundle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;</a:t>
            </a: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public class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MainActivity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extends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AppCompatActivity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{</a:t>
            </a: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   @Override</a:t>
            </a: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   protected void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onCreate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(Bundle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savedInstanceState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) {</a:t>
            </a: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      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super.onCreate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(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savedInstanceState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);</a:t>
            </a: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      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setContentView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(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R.layout.activity_main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);</a:t>
            </a: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   }</a:t>
            </a:r>
            <a:b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4106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</a:rPr>
              <a:t>Layout Parameters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85C5C1-07F4-7D40-A5CB-6C792FD0EA83}"/>
              </a:ext>
            </a:extLst>
          </p:cNvPr>
          <p:cNvSpPr/>
          <p:nvPr/>
        </p:nvSpPr>
        <p:spPr>
          <a:xfrm>
            <a:off x="717452" y="1139264"/>
            <a:ext cx="11029071" cy="26456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2B3843-1440-1D40-B394-6B43258D7BAD}"/>
              </a:ext>
            </a:extLst>
          </p:cNvPr>
          <p:cNvSpPr/>
          <p:nvPr/>
        </p:nvSpPr>
        <p:spPr>
          <a:xfrm>
            <a:off x="1228821" y="1236437"/>
            <a:ext cx="10348890" cy="254845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rtl="1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XML layout attributes named 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layout_something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 define layout parameters for the View that are appropriate for the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ViewGroup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in which it resides.</a:t>
            </a:r>
          </a:p>
          <a:p>
            <a:pPr lvl="0" rtl="1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Every 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ViewGroup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class implements a nested class that extends 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ViewGroup.LayoutParams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. This subclass contains property types that define the size and position for each child view, as appropriate for the view group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E94DD3-8C60-9C4C-9501-07EEA83E4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361" y="1658131"/>
            <a:ext cx="9609871" cy="44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3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4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7" dur="2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9" grpId="0" animBg="1"/>
      <p:bldP spid="29" grpId="1" animBg="1"/>
      <p:bldP spid="30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</a:rPr>
              <a:t>Constraint Layout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85C5C1-07F4-7D40-A5CB-6C792FD0EA83}"/>
              </a:ext>
            </a:extLst>
          </p:cNvPr>
          <p:cNvSpPr/>
          <p:nvPr/>
        </p:nvSpPr>
        <p:spPr>
          <a:xfrm>
            <a:off x="717452" y="1139264"/>
            <a:ext cx="11029071" cy="5613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2B3843-1440-1D40-B394-6B43258D7BAD}"/>
              </a:ext>
            </a:extLst>
          </p:cNvPr>
          <p:cNvSpPr/>
          <p:nvPr/>
        </p:nvSpPr>
        <p:spPr>
          <a:xfrm>
            <a:off x="1228821" y="1236437"/>
            <a:ext cx="10348890" cy="393915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457200" lvl="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defRPr/>
            </a:pP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To define a view's position in </a:t>
            </a:r>
            <a:r>
              <a:rPr lang="en-US" sz="2400" b="1" spc="10" dirty="0" err="1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ConstraintLayout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, you must add at least </a:t>
            </a:r>
            <a:r>
              <a:rPr lang="en-US" sz="2400" b="1" spc="10" dirty="0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one horizontal and one vertical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 constraint for the view.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defRPr/>
            </a:pP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Each constraint represents a connection or alignment to </a:t>
            </a:r>
            <a:r>
              <a:rPr lang="en-US" sz="2400" b="1" spc="10" dirty="0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another view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, the parent layout, </a:t>
            </a:r>
            <a:r>
              <a:rPr lang="en-US" sz="2400" b="1" spc="10" dirty="0">
                <a:solidFill>
                  <a:srgbClr val="FF0000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or an invisible guideline</a:t>
            </a: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. 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defRPr/>
            </a:pP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Each constraint defines the view's position along either the vertical or horizontal axis; so each view must have a minimum of one constraint for each axis, but often more are necessary.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defRPr/>
            </a:pPr>
            <a:r>
              <a:rPr lang="en-US" sz="2400" b="1" spc="10" dirty="0">
                <a:solidFill>
                  <a:prstClr val="black"/>
                </a:solidFill>
                <a:ea typeface="Calibri" panose="020F0502020204030204" pitchFamily="34" charset="0"/>
                <a:cs typeface="Jameel Noori Nastaleeq" panose="02000503000000020004" pitchFamily="2" charset="-78"/>
              </a:rPr>
              <a:t>If a view has no constraints when you run your layout on a device, it is drawn at position [0,0]</a:t>
            </a:r>
          </a:p>
        </p:txBody>
      </p:sp>
    </p:spTree>
    <p:extLst>
      <p:ext uri="{BB962C8B-B14F-4D97-AF65-F5344CB8AC3E}">
        <p14:creationId xmlns:p14="http://schemas.microsoft.com/office/powerpoint/2010/main" val="94785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</a:rPr>
              <a:t>Guess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0E03C04-D98E-D34B-B8C3-FB4C70A83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68" y="1451708"/>
            <a:ext cx="10484959" cy="506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5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1DAF28-B846-4A42-9354-373DD0F240BD}"/>
              </a:ext>
            </a:extLst>
          </p:cNvPr>
          <p:cNvSpPr/>
          <p:nvPr/>
        </p:nvSpPr>
        <p:spPr>
          <a:xfrm>
            <a:off x="3029804" y="1772222"/>
            <a:ext cx="8415502" cy="28134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80E97-1348-FF4F-882B-1D9B0CE74666}"/>
              </a:ext>
            </a:extLst>
          </p:cNvPr>
          <p:cNvSpPr txBox="1"/>
          <p:nvPr/>
        </p:nvSpPr>
        <p:spPr>
          <a:xfrm>
            <a:off x="3175996" y="2477962"/>
            <a:ext cx="7924526" cy="73866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>
            <a:spAutoFit/>
          </a:bodyPr>
          <a:lstStyle/>
          <a:p>
            <a:pPr lvl="0" algn="ctr" defTabSz="914400"/>
            <a:r>
              <a:rPr lang="en-US" sz="48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 Layouts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342827-5D20-BE46-92FC-0AEEEAA712D3}"/>
              </a:ext>
            </a:extLst>
          </p:cNvPr>
          <p:cNvSpPr/>
          <p:nvPr/>
        </p:nvSpPr>
        <p:spPr>
          <a:xfrm>
            <a:off x="0" y="1772222"/>
            <a:ext cx="2934269" cy="28134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marL="0" marR="0" lvl="0" indent="0" algn="ct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5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aleway" panose="020B0503030101060003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4E85CF-53F0-434F-9FE8-DDA0BF6BC404}"/>
              </a:ext>
            </a:extLst>
          </p:cNvPr>
          <p:cNvGrpSpPr/>
          <p:nvPr/>
        </p:nvGrpSpPr>
        <p:grpSpPr>
          <a:xfrm>
            <a:off x="504967" y="2046170"/>
            <a:ext cx="1924334" cy="2265528"/>
            <a:chOff x="7938" y="1588"/>
            <a:chExt cx="3867150" cy="3625850"/>
          </a:xfrm>
          <a:solidFill>
            <a:schemeClr val="bg1"/>
          </a:solidFill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974E205F-9CA7-5A4C-A29B-6688439445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8" y="1588"/>
              <a:ext cx="3867150" cy="3625850"/>
            </a:xfrm>
            <a:custGeom>
              <a:avLst/>
              <a:gdLst>
                <a:gd name="T0" fmla="*/ 1009 w 1028"/>
                <a:gd name="T1" fmla="*/ 212 h 964"/>
                <a:gd name="T2" fmla="*/ 817 w 1028"/>
                <a:gd name="T3" fmla="*/ 19 h 964"/>
                <a:gd name="T4" fmla="*/ 771 w 1028"/>
                <a:gd name="T5" fmla="*/ 0 h 964"/>
                <a:gd name="T6" fmla="*/ 96 w 1028"/>
                <a:gd name="T7" fmla="*/ 0 h 964"/>
                <a:gd name="T8" fmla="*/ 0 w 1028"/>
                <a:gd name="T9" fmla="*/ 96 h 964"/>
                <a:gd name="T10" fmla="*/ 0 w 1028"/>
                <a:gd name="T11" fmla="*/ 868 h 964"/>
                <a:gd name="T12" fmla="*/ 96 w 1028"/>
                <a:gd name="T13" fmla="*/ 964 h 964"/>
                <a:gd name="T14" fmla="*/ 932 w 1028"/>
                <a:gd name="T15" fmla="*/ 964 h 964"/>
                <a:gd name="T16" fmla="*/ 1028 w 1028"/>
                <a:gd name="T17" fmla="*/ 868 h 964"/>
                <a:gd name="T18" fmla="*/ 1028 w 1028"/>
                <a:gd name="T19" fmla="*/ 257 h 964"/>
                <a:gd name="T20" fmla="*/ 1009 w 1028"/>
                <a:gd name="T21" fmla="*/ 212 h 964"/>
                <a:gd name="T22" fmla="*/ 964 w 1028"/>
                <a:gd name="T23" fmla="*/ 868 h 964"/>
                <a:gd name="T24" fmla="*/ 932 w 1028"/>
                <a:gd name="T25" fmla="*/ 900 h 964"/>
                <a:gd name="T26" fmla="*/ 96 w 1028"/>
                <a:gd name="T27" fmla="*/ 900 h 964"/>
                <a:gd name="T28" fmla="*/ 64 w 1028"/>
                <a:gd name="T29" fmla="*/ 868 h 964"/>
                <a:gd name="T30" fmla="*/ 64 w 1028"/>
                <a:gd name="T31" fmla="*/ 96 h 964"/>
                <a:gd name="T32" fmla="*/ 96 w 1028"/>
                <a:gd name="T33" fmla="*/ 64 h 964"/>
                <a:gd name="T34" fmla="*/ 739 w 1028"/>
                <a:gd name="T35" fmla="*/ 64 h 964"/>
                <a:gd name="T36" fmla="*/ 739 w 1028"/>
                <a:gd name="T37" fmla="*/ 193 h 964"/>
                <a:gd name="T38" fmla="*/ 739 w 1028"/>
                <a:gd name="T39" fmla="*/ 193 h 964"/>
                <a:gd name="T40" fmla="*/ 835 w 1028"/>
                <a:gd name="T41" fmla="*/ 289 h 964"/>
                <a:gd name="T42" fmla="*/ 868 w 1028"/>
                <a:gd name="T43" fmla="*/ 289 h 964"/>
                <a:gd name="T44" fmla="*/ 964 w 1028"/>
                <a:gd name="T45" fmla="*/ 289 h 964"/>
                <a:gd name="T46" fmla="*/ 964 w 1028"/>
                <a:gd name="T47" fmla="*/ 868 h 964"/>
                <a:gd name="T48" fmla="*/ 868 w 1028"/>
                <a:gd name="T49" fmla="*/ 257 h 964"/>
                <a:gd name="T50" fmla="*/ 835 w 1028"/>
                <a:gd name="T51" fmla="*/ 257 h 964"/>
                <a:gd name="T52" fmla="*/ 771 w 1028"/>
                <a:gd name="T53" fmla="*/ 193 h 964"/>
                <a:gd name="T54" fmla="*/ 771 w 1028"/>
                <a:gd name="T55" fmla="*/ 193 h 964"/>
                <a:gd name="T56" fmla="*/ 771 w 1028"/>
                <a:gd name="T57" fmla="*/ 64 h 964"/>
                <a:gd name="T58" fmla="*/ 964 w 1028"/>
                <a:gd name="T59" fmla="*/ 257 h 964"/>
                <a:gd name="T60" fmla="*/ 868 w 1028"/>
                <a:gd name="T61" fmla="*/ 2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28" h="964">
                  <a:moveTo>
                    <a:pt x="1009" y="212"/>
                  </a:moveTo>
                  <a:cubicBezTo>
                    <a:pt x="817" y="19"/>
                    <a:pt x="817" y="19"/>
                    <a:pt x="817" y="19"/>
                  </a:cubicBezTo>
                  <a:cubicBezTo>
                    <a:pt x="805" y="7"/>
                    <a:pt x="788" y="0"/>
                    <a:pt x="771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921"/>
                    <a:pt x="43" y="964"/>
                    <a:pt x="96" y="964"/>
                  </a:cubicBezTo>
                  <a:cubicBezTo>
                    <a:pt x="932" y="964"/>
                    <a:pt x="932" y="964"/>
                    <a:pt x="932" y="964"/>
                  </a:cubicBezTo>
                  <a:cubicBezTo>
                    <a:pt x="985" y="964"/>
                    <a:pt x="1028" y="921"/>
                    <a:pt x="1028" y="868"/>
                  </a:cubicBezTo>
                  <a:cubicBezTo>
                    <a:pt x="1028" y="257"/>
                    <a:pt x="1028" y="257"/>
                    <a:pt x="1028" y="257"/>
                  </a:cubicBezTo>
                  <a:cubicBezTo>
                    <a:pt x="1028" y="240"/>
                    <a:pt x="1022" y="224"/>
                    <a:pt x="1009" y="212"/>
                  </a:cubicBezTo>
                  <a:close/>
                  <a:moveTo>
                    <a:pt x="964" y="868"/>
                  </a:moveTo>
                  <a:cubicBezTo>
                    <a:pt x="964" y="885"/>
                    <a:pt x="950" y="900"/>
                    <a:pt x="932" y="900"/>
                  </a:cubicBezTo>
                  <a:cubicBezTo>
                    <a:pt x="96" y="900"/>
                    <a:pt x="96" y="900"/>
                    <a:pt x="96" y="900"/>
                  </a:cubicBezTo>
                  <a:cubicBezTo>
                    <a:pt x="79" y="900"/>
                    <a:pt x="64" y="885"/>
                    <a:pt x="64" y="868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4" y="79"/>
                    <a:pt x="79" y="64"/>
                    <a:pt x="96" y="64"/>
                  </a:cubicBezTo>
                  <a:cubicBezTo>
                    <a:pt x="739" y="64"/>
                    <a:pt x="739" y="64"/>
                    <a:pt x="739" y="64"/>
                  </a:cubicBezTo>
                  <a:cubicBezTo>
                    <a:pt x="739" y="193"/>
                    <a:pt x="739" y="193"/>
                    <a:pt x="739" y="193"/>
                  </a:cubicBezTo>
                  <a:cubicBezTo>
                    <a:pt x="739" y="193"/>
                    <a:pt x="739" y="193"/>
                    <a:pt x="739" y="193"/>
                  </a:cubicBezTo>
                  <a:cubicBezTo>
                    <a:pt x="739" y="246"/>
                    <a:pt x="782" y="289"/>
                    <a:pt x="835" y="289"/>
                  </a:cubicBezTo>
                  <a:cubicBezTo>
                    <a:pt x="868" y="289"/>
                    <a:pt x="868" y="289"/>
                    <a:pt x="868" y="289"/>
                  </a:cubicBezTo>
                  <a:cubicBezTo>
                    <a:pt x="964" y="289"/>
                    <a:pt x="964" y="289"/>
                    <a:pt x="964" y="289"/>
                  </a:cubicBezTo>
                  <a:lnTo>
                    <a:pt x="964" y="868"/>
                  </a:lnTo>
                  <a:close/>
                  <a:moveTo>
                    <a:pt x="868" y="257"/>
                  </a:moveTo>
                  <a:cubicBezTo>
                    <a:pt x="835" y="257"/>
                    <a:pt x="835" y="257"/>
                    <a:pt x="835" y="257"/>
                  </a:cubicBezTo>
                  <a:cubicBezTo>
                    <a:pt x="800" y="257"/>
                    <a:pt x="771" y="228"/>
                    <a:pt x="771" y="193"/>
                  </a:cubicBezTo>
                  <a:cubicBezTo>
                    <a:pt x="771" y="193"/>
                    <a:pt x="771" y="193"/>
                    <a:pt x="771" y="193"/>
                  </a:cubicBezTo>
                  <a:cubicBezTo>
                    <a:pt x="771" y="64"/>
                    <a:pt x="771" y="64"/>
                    <a:pt x="771" y="64"/>
                  </a:cubicBezTo>
                  <a:cubicBezTo>
                    <a:pt x="964" y="257"/>
                    <a:pt x="964" y="257"/>
                    <a:pt x="964" y="257"/>
                  </a:cubicBezTo>
                  <a:lnTo>
                    <a:pt x="868" y="2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E73391AE-3AFA-EB46-8240-1C1C24D87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727076"/>
              <a:ext cx="727075" cy="120650"/>
            </a:xfrm>
            <a:custGeom>
              <a:avLst/>
              <a:gdLst>
                <a:gd name="T0" fmla="*/ 16 w 193"/>
                <a:gd name="T1" fmla="*/ 32 h 32"/>
                <a:gd name="T2" fmla="*/ 177 w 193"/>
                <a:gd name="T3" fmla="*/ 32 h 32"/>
                <a:gd name="T4" fmla="*/ 193 w 193"/>
                <a:gd name="T5" fmla="*/ 16 h 32"/>
                <a:gd name="T6" fmla="*/ 177 w 193"/>
                <a:gd name="T7" fmla="*/ 0 h 32"/>
                <a:gd name="T8" fmla="*/ 16 w 193"/>
                <a:gd name="T9" fmla="*/ 0 h 32"/>
                <a:gd name="T10" fmla="*/ 0 w 193"/>
                <a:gd name="T11" fmla="*/ 16 h 32"/>
                <a:gd name="T12" fmla="*/ 16 w 19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2">
                  <a:moveTo>
                    <a:pt x="16" y="32"/>
                  </a:moveTo>
                  <a:cubicBezTo>
                    <a:pt x="177" y="32"/>
                    <a:pt x="177" y="32"/>
                    <a:pt x="177" y="32"/>
                  </a:cubicBezTo>
                  <a:cubicBezTo>
                    <a:pt x="186" y="32"/>
                    <a:pt x="193" y="25"/>
                    <a:pt x="193" y="16"/>
                  </a:cubicBezTo>
                  <a:cubicBezTo>
                    <a:pt x="193" y="7"/>
                    <a:pt x="186" y="0"/>
                    <a:pt x="17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A088072-0018-874C-90FA-7AACCC661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1089026"/>
              <a:ext cx="727075" cy="120650"/>
            </a:xfrm>
            <a:custGeom>
              <a:avLst/>
              <a:gdLst>
                <a:gd name="T0" fmla="*/ 16 w 193"/>
                <a:gd name="T1" fmla="*/ 32 h 32"/>
                <a:gd name="T2" fmla="*/ 177 w 193"/>
                <a:gd name="T3" fmla="*/ 32 h 32"/>
                <a:gd name="T4" fmla="*/ 193 w 193"/>
                <a:gd name="T5" fmla="*/ 16 h 32"/>
                <a:gd name="T6" fmla="*/ 177 w 193"/>
                <a:gd name="T7" fmla="*/ 0 h 32"/>
                <a:gd name="T8" fmla="*/ 16 w 193"/>
                <a:gd name="T9" fmla="*/ 0 h 32"/>
                <a:gd name="T10" fmla="*/ 0 w 193"/>
                <a:gd name="T11" fmla="*/ 16 h 32"/>
                <a:gd name="T12" fmla="*/ 16 w 19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2">
                  <a:moveTo>
                    <a:pt x="16" y="32"/>
                  </a:moveTo>
                  <a:cubicBezTo>
                    <a:pt x="177" y="32"/>
                    <a:pt x="177" y="32"/>
                    <a:pt x="177" y="32"/>
                  </a:cubicBezTo>
                  <a:cubicBezTo>
                    <a:pt x="186" y="32"/>
                    <a:pt x="193" y="25"/>
                    <a:pt x="193" y="16"/>
                  </a:cubicBezTo>
                  <a:cubicBezTo>
                    <a:pt x="193" y="7"/>
                    <a:pt x="186" y="0"/>
                    <a:pt x="17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5D242AE2-4E70-2142-9F31-E99863316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1454151"/>
              <a:ext cx="1573213" cy="120650"/>
            </a:xfrm>
            <a:custGeom>
              <a:avLst/>
              <a:gdLst>
                <a:gd name="T0" fmla="*/ 0 w 418"/>
                <a:gd name="T1" fmla="*/ 16 h 32"/>
                <a:gd name="T2" fmla="*/ 16 w 418"/>
                <a:gd name="T3" fmla="*/ 32 h 32"/>
                <a:gd name="T4" fmla="*/ 402 w 418"/>
                <a:gd name="T5" fmla="*/ 32 h 32"/>
                <a:gd name="T6" fmla="*/ 418 w 418"/>
                <a:gd name="T7" fmla="*/ 16 h 32"/>
                <a:gd name="T8" fmla="*/ 402 w 418"/>
                <a:gd name="T9" fmla="*/ 0 h 32"/>
                <a:gd name="T10" fmla="*/ 16 w 418"/>
                <a:gd name="T11" fmla="*/ 0 h 32"/>
                <a:gd name="T12" fmla="*/ 0 w 418"/>
                <a:gd name="T13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8" h="32">
                  <a:moveTo>
                    <a:pt x="0" y="16"/>
                  </a:moveTo>
                  <a:cubicBezTo>
                    <a:pt x="0" y="25"/>
                    <a:pt x="7" y="32"/>
                    <a:pt x="16" y="32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11" y="32"/>
                    <a:pt x="418" y="25"/>
                    <a:pt x="418" y="16"/>
                  </a:cubicBezTo>
                  <a:cubicBezTo>
                    <a:pt x="418" y="7"/>
                    <a:pt x="411" y="0"/>
                    <a:pt x="40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15DE074-57E5-DC48-AB33-E7F5E6319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2176463"/>
              <a:ext cx="2900363" cy="123825"/>
            </a:xfrm>
            <a:custGeom>
              <a:avLst/>
              <a:gdLst>
                <a:gd name="T0" fmla="*/ 755 w 771"/>
                <a:gd name="T1" fmla="*/ 0 h 33"/>
                <a:gd name="T2" fmla="*/ 16 w 771"/>
                <a:gd name="T3" fmla="*/ 0 h 33"/>
                <a:gd name="T4" fmla="*/ 0 w 771"/>
                <a:gd name="T5" fmla="*/ 16 h 33"/>
                <a:gd name="T6" fmla="*/ 16 w 771"/>
                <a:gd name="T7" fmla="*/ 33 h 33"/>
                <a:gd name="T8" fmla="*/ 755 w 771"/>
                <a:gd name="T9" fmla="*/ 33 h 33"/>
                <a:gd name="T10" fmla="*/ 771 w 771"/>
                <a:gd name="T11" fmla="*/ 16 h 33"/>
                <a:gd name="T12" fmla="*/ 755 w 771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3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25"/>
                    <a:pt x="7" y="33"/>
                    <a:pt x="16" y="33"/>
                  </a:cubicBezTo>
                  <a:cubicBezTo>
                    <a:pt x="755" y="33"/>
                    <a:pt x="755" y="33"/>
                    <a:pt x="755" y="33"/>
                  </a:cubicBezTo>
                  <a:cubicBezTo>
                    <a:pt x="764" y="33"/>
                    <a:pt x="771" y="25"/>
                    <a:pt x="771" y="16"/>
                  </a:cubicBezTo>
                  <a:cubicBezTo>
                    <a:pt x="771" y="8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C820B8C6-1328-9540-9FBC-8C8B62095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2541588"/>
              <a:ext cx="2900363" cy="119063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B810E82-E8F6-304E-9520-F0D406D8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2901951"/>
              <a:ext cx="2900363" cy="120650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854631B-FDF6-BA4A-87A0-DEEA52C1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1814513"/>
              <a:ext cx="2900363" cy="120650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EF051657-8A7E-2A48-BE8C-0D8E6225A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13" y="608013"/>
              <a:ext cx="1087438" cy="966788"/>
            </a:xfrm>
            <a:custGeom>
              <a:avLst/>
              <a:gdLst>
                <a:gd name="T0" fmla="*/ 32 w 289"/>
                <a:gd name="T1" fmla="*/ 257 h 257"/>
                <a:gd name="T2" fmla="*/ 257 w 289"/>
                <a:gd name="T3" fmla="*/ 257 h 257"/>
                <a:gd name="T4" fmla="*/ 289 w 289"/>
                <a:gd name="T5" fmla="*/ 225 h 257"/>
                <a:gd name="T6" fmla="*/ 289 w 289"/>
                <a:gd name="T7" fmla="*/ 32 h 257"/>
                <a:gd name="T8" fmla="*/ 257 w 289"/>
                <a:gd name="T9" fmla="*/ 0 h 257"/>
                <a:gd name="T10" fmla="*/ 32 w 289"/>
                <a:gd name="T11" fmla="*/ 0 h 257"/>
                <a:gd name="T12" fmla="*/ 0 w 289"/>
                <a:gd name="T13" fmla="*/ 32 h 257"/>
                <a:gd name="T14" fmla="*/ 0 w 289"/>
                <a:gd name="T15" fmla="*/ 225 h 257"/>
                <a:gd name="T16" fmla="*/ 32 w 289"/>
                <a:gd name="T17" fmla="*/ 257 h 257"/>
                <a:gd name="T18" fmla="*/ 64 w 289"/>
                <a:gd name="T19" fmla="*/ 64 h 257"/>
                <a:gd name="T20" fmla="*/ 224 w 289"/>
                <a:gd name="T21" fmla="*/ 64 h 257"/>
                <a:gd name="T22" fmla="*/ 224 w 289"/>
                <a:gd name="T23" fmla="*/ 192 h 257"/>
                <a:gd name="T24" fmla="*/ 64 w 289"/>
                <a:gd name="T25" fmla="*/ 192 h 257"/>
                <a:gd name="T26" fmla="*/ 64 w 289"/>
                <a:gd name="T27" fmla="*/ 6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257">
                  <a:moveTo>
                    <a:pt x="32" y="257"/>
                  </a:moveTo>
                  <a:cubicBezTo>
                    <a:pt x="257" y="257"/>
                    <a:pt x="257" y="257"/>
                    <a:pt x="257" y="257"/>
                  </a:cubicBezTo>
                  <a:cubicBezTo>
                    <a:pt x="274" y="257"/>
                    <a:pt x="289" y="242"/>
                    <a:pt x="289" y="225"/>
                  </a:cubicBezTo>
                  <a:cubicBezTo>
                    <a:pt x="289" y="32"/>
                    <a:pt x="289" y="32"/>
                    <a:pt x="289" y="32"/>
                  </a:cubicBezTo>
                  <a:cubicBezTo>
                    <a:pt x="289" y="14"/>
                    <a:pt x="274" y="0"/>
                    <a:pt x="25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42"/>
                    <a:pt x="14" y="257"/>
                    <a:pt x="32" y="257"/>
                  </a:cubicBezTo>
                  <a:close/>
                  <a:moveTo>
                    <a:pt x="64" y="64"/>
                  </a:moveTo>
                  <a:cubicBezTo>
                    <a:pt x="224" y="64"/>
                    <a:pt x="224" y="64"/>
                    <a:pt x="224" y="64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64" y="192"/>
                    <a:pt x="64" y="192"/>
                    <a:pt x="64" y="192"/>
                  </a:cubicBezTo>
                  <a:lnTo>
                    <a:pt x="6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71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</a:rPr>
              <a:t>Answer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0A19A4B-214F-B34C-86B9-A905B5B53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86" y="1465774"/>
            <a:ext cx="10428335" cy="50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5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</a:rPr>
              <a:t>Required Dependency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58641FE-2623-8541-BC3D-EE0C005C5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86" y="1523414"/>
            <a:ext cx="9791700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31AA2-7028-5C4C-A3A6-037971AB2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87" y="3603504"/>
            <a:ext cx="104521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9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</a:rPr>
              <a:t>Constraint layout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E96DA9E-58F6-5745-B7CC-130A8E63E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669" y="118369"/>
            <a:ext cx="3674386" cy="665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1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</a:rPr>
              <a:t>Constraint layout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2E7EE49-1F28-484A-ACC7-E44DF7F36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402" y="998730"/>
            <a:ext cx="7800047" cy="57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4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2893770" y="13667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3684577" y="-13290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</a:rPr>
              <a:t>Constraint layout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3170969" y="98513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0766F85-102E-034B-822C-F17F773FD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880" y="484768"/>
            <a:ext cx="34671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6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2893770" y="13667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3684577" y="-13290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</a:rPr>
              <a:t>Constraint layout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3170969" y="98513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7F08571-7C5B-2541-9CC4-9670E21E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539" y="507215"/>
            <a:ext cx="33020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4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2893770" y="13667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3684577" y="-13290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0000"/>
                </a:solidFill>
              </a:rPr>
              <a:t>Clear</a:t>
            </a:r>
            <a:r>
              <a:rPr lang="en-US" sz="3000" b="1" dirty="0">
                <a:solidFill>
                  <a:srgbClr val="FFFF00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all</a:t>
            </a:r>
            <a:r>
              <a:rPr lang="en-US" sz="3000" b="1" dirty="0">
                <a:solidFill>
                  <a:srgbClr val="FFFF00"/>
                </a:solidFill>
              </a:rPr>
              <a:t> constraints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3170969" y="98513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6C9E828-AFCD-CB4C-B7A4-C57665F0F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09" t="200" r="16269"/>
          <a:stretch/>
        </p:blipFill>
        <p:spPr>
          <a:xfrm>
            <a:off x="6379029" y="717656"/>
            <a:ext cx="3418114" cy="61403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8B4C3D8-77C7-4745-B346-4D427CFF9ACE}"/>
              </a:ext>
            </a:extLst>
          </p:cNvPr>
          <p:cNvSpPr/>
          <p:nvPr/>
        </p:nvSpPr>
        <p:spPr>
          <a:xfrm flipV="1">
            <a:off x="6666615" y="1509824"/>
            <a:ext cx="1095151" cy="297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Layout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Constraint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7F40D3C-DBCE-C94D-880C-319A125A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492250"/>
            <a:ext cx="99822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</a:rPr>
              <a:t>Add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or </a:t>
            </a:r>
            <a:r>
              <a:rPr lang="en-US" sz="3000" b="1" dirty="0">
                <a:solidFill>
                  <a:srgbClr val="FFFF00"/>
                </a:solidFill>
              </a:rPr>
              <a:t>Remove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Constraint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7F40D3C-DBCE-C94D-880C-319A125A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492250"/>
            <a:ext cx="9982200" cy="387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4E75A-F883-764E-8CD4-6E61793D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050"/>
            <a:ext cx="56261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Constraint  </a:t>
            </a:r>
            <a:r>
              <a:rPr lang="en-US" sz="3000" b="1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Layout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7F40D3C-DBCE-C94D-880C-319A125A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492250"/>
            <a:ext cx="99822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2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95347E-41C0-AF4A-8532-D8BF8C98AFED}"/>
              </a:ext>
            </a:extLst>
          </p:cNvPr>
          <p:cNvSpPr/>
          <p:nvPr/>
        </p:nvSpPr>
        <p:spPr>
          <a:xfrm>
            <a:off x="0" y="-1"/>
            <a:ext cx="12192000" cy="188248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Mobile Computing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98D376-008C-1841-838D-7554FF24DCC0}"/>
              </a:ext>
            </a:extLst>
          </p:cNvPr>
          <p:cNvCxnSpPr/>
          <p:nvPr/>
        </p:nvCxnSpPr>
        <p:spPr>
          <a:xfrm>
            <a:off x="0" y="1723869"/>
            <a:ext cx="12192000" cy="0"/>
          </a:xfrm>
          <a:prstGeom prst="line">
            <a:avLst/>
          </a:prstGeom>
          <a:ln w="82550"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BBCBB9-7929-F446-8AFE-2E3D99AA61AC}"/>
              </a:ext>
            </a:extLst>
          </p:cNvPr>
          <p:cNvSpPr txBox="1"/>
          <p:nvPr/>
        </p:nvSpPr>
        <p:spPr>
          <a:xfrm>
            <a:off x="3600137" y="446436"/>
            <a:ext cx="4991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Mobile Computing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71224-C56E-3A40-BFB3-7FD4455FFB9A}"/>
              </a:ext>
            </a:extLst>
          </p:cNvPr>
          <p:cNvSpPr/>
          <p:nvPr/>
        </p:nvSpPr>
        <p:spPr>
          <a:xfrm>
            <a:off x="0" y="2161083"/>
            <a:ext cx="5177790" cy="165671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457200">
              <a:lnSpc>
                <a:spcPct val="115000"/>
              </a:lnSpc>
              <a:spcAft>
                <a:spcPts val="1000"/>
              </a:spcAft>
            </a:pPr>
            <a:r>
              <a:rPr lang="en-US" sz="2800" b="1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LECTURE 05</a:t>
            </a:r>
          </a:p>
          <a:p>
            <a:pPr indent="457200">
              <a:lnSpc>
                <a:spcPct val="115000"/>
              </a:lnSpc>
              <a:spcAft>
                <a:spcPts val="1000"/>
              </a:spcAft>
            </a:pPr>
            <a:r>
              <a:rPr lang="en-US" sz="2800" b="1" dirty="0">
                <a:solidFill>
                  <a:srgbClr val="FFFFFF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Layouts</a:t>
            </a:r>
            <a:r>
              <a:rPr lang="en-US" sz="2800" b="1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400" b="1" dirty="0">
              <a:solidFill>
                <a:srgbClr val="FFFFFF"/>
              </a:solidFill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0B8259-A017-594B-AC42-673A1176199F}"/>
              </a:ext>
            </a:extLst>
          </p:cNvPr>
          <p:cNvGrpSpPr/>
          <p:nvPr/>
        </p:nvGrpSpPr>
        <p:grpSpPr>
          <a:xfrm>
            <a:off x="0" y="4065136"/>
            <a:ext cx="12336905" cy="2792864"/>
            <a:chOff x="0" y="0"/>
            <a:chExt cx="7995920" cy="3729355"/>
          </a:xfrm>
        </p:grpSpPr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34BD8E9-9C77-F749-BBA2-58CC25C19DAB}"/>
                </a:ext>
              </a:extLst>
            </p:cNvPr>
            <p:cNvSpPr/>
            <p:nvPr/>
          </p:nvSpPr>
          <p:spPr>
            <a:xfrm flipH="1">
              <a:off x="0" y="0"/>
              <a:ext cx="7995920" cy="3729355"/>
            </a:xfrm>
            <a:custGeom>
              <a:avLst/>
              <a:gdLst>
                <a:gd name="connsiteX0" fmla="*/ 0 w 7896860"/>
                <a:gd name="connsiteY0" fmla="*/ 0 h 1786255"/>
                <a:gd name="connsiteX1" fmla="*/ 7896860 w 7896860"/>
                <a:gd name="connsiteY1" fmla="*/ 0 h 1786255"/>
                <a:gd name="connsiteX2" fmla="*/ 7896860 w 7896860"/>
                <a:gd name="connsiteY2" fmla="*/ 1786255 h 1786255"/>
                <a:gd name="connsiteX3" fmla="*/ 0 w 7896860"/>
                <a:gd name="connsiteY3" fmla="*/ 1786255 h 1786255"/>
                <a:gd name="connsiteX4" fmla="*/ 0 w 7896860"/>
                <a:gd name="connsiteY4" fmla="*/ 0 h 1786255"/>
                <a:gd name="connsiteX0" fmla="*/ 99296 w 7996156"/>
                <a:gd name="connsiteY0" fmla="*/ 0 h 1786255"/>
                <a:gd name="connsiteX1" fmla="*/ 229924 w 7996156"/>
                <a:gd name="connsiteY1" fmla="*/ 1515118 h 1786255"/>
                <a:gd name="connsiteX2" fmla="*/ 7996156 w 7996156"/>
                <a:gd name="connsiteY2" fmla="*/ 0 h 1786255"/>
                <a:gd name="connsiteX3" fmla="*/ 7996156 w 7996156"/>
                <a:gd name="connsiteY3" fmla="*/ 1786255 h 1786255"/>
                <a:gd name="connsiteX4" fmla="*/ 99296 w 7996156"/>
                <a:gd name="connsiteY4" fmla="*/ 1786255 h 1786255"/>
                <a:gd name="connsiteX5" fmla="*/ 99296 w 7996156"/>
                <a:gd name="connsiteY5" fmla="*/ 0 h 178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96156" h="1786255">
                  <a:moveTo>
                    <a:pt x="99296" y="0"/>
                  </a:moveTo>
                  <a:cubicBezTo>
                    <a:pt x="839524" y="0"/>
                    <a:pt x="-510304" y="1515118"/>
                    <a:pt x="229924" y="1515118"/>
                  </a:cubicBezTo>
                  <a:lnTo>
                    <a:pt x="7996156" y="0"/>
                  </a:lnTo>
                  <a:lnTo>
                    <a:pt x="7996156" y="1786255"/>
                  </a:lnTo>
                  <a:lnTo>
                    <a:pt x="99296" y="1786255"/>
                  </a:lnTo>
                  <a:lnTo>
                    <a:pt x="99296" y="0"/>
                  </a:lnTo>
                  <a:close/>
                </a:path>
              </a:pathLst>
            </a:cu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Instructor: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Maulana Haq Nawaz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09B020-5E28-1441-894C-1712C63F4E3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78" y="249382"/>
              <a:ext cx="7795125" cy="3149698"/>
            </a:xfrm>
            <a:prstGeom prst="line">
              <a:avLst/>
            </a:prstGeom>
            <a:noFill/>
            <a:ln w="76200" cap="flat" cmpd="sng" algn="ctr">
              <a:solidFill>
                <a:srgbClr val="FCF600"/>
              </a:solidFill>
              <a:prstDash val="solid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9D38CD-5AF9-1742-9074-FA92EB4C4344}"/>
              </a:ext>
            </a:extLst>
          </p:cNvPr>
          <p:cNvGrpSpPr/>
          <p:nvPr/>
        </p:nvGrpSpPr>
        <p:grpSpPr>
          <a:xfrm>
            <a:off x="9935714" y="4291059"/>
            <a:ext cx="1649096" cy="1630680"/>
            <a:chOff x="0" y="0"/>
            <a:chExt cx="1649730" cy="163068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E466CE-AF45-CD42-925F-4BA7BE89BB59}"/>
                </a:ext>
              </a:extLst>
            </p:cNvPr>
            <p:cNvGrpSpPr/>
            <p:nvPr/>
          </p:nvGrpSpPr>
          <p:grpSpPr>
            <a:xfrm>
              <a:off x="1009650" y="495300"/>
              <a:ext cx="640080" cy="640080"/>
              <a:chOff x="0" y="0"/>
              <a:chExt cx="640080" cy="64008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426295-290B-0F4D-8910-146FC1437DDD}"/>
                  </a:ext>
                </a:extLst>
              </p:cNvPr>
              <p:cNvSpPr/>
              <p:nvPr/>
            </p:nvSpPr>
            <p:spPr>
              <a:xfrm rot="2693454">
                <a:off x="47625" y="47625"/>
                <a:ext cx="548640" cy="548640"/>
              </a:xfrm>
              <a:prstGeom prst="rect">
                <a:avLst/>
              </a:prstGeom>
              <a:solidFill>
                <a:srgbClr val="FCF600"/>
              </a:solidFill>
              <a:ln w="25400" cap="flat" cmpd="sng" algn="ctr">
                <a:solidFill>
                  <a:srgbClr val="FCF600"/>
                </a:solidFill>
                <a:prstDash val="solid"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6848CC1-ACEC-4F40-BF57-3A6D7AE7BC59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rgbClr val="FCF6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7CDA5E5-7CC9-9A4C-B23D-7FA82ACA85C5}"/>
                </a:ext>
              </a:extLst>
            </p:cNvPr>
            <p:cNvGrpSpPr/>
            <p:nvPr/>
          </p:nvGrpSpPr>
          <p:grpSpPr>
            <a:xfrm>
              <a:off x="0" y="495300"/>
              <a:ext cx="640080" cy="640080"/>
              <a:chOff x="0" y="0"/>
              <a:chExt cx="640080" cy="64008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4C649A1-D6D3-994C-BC1D-AF993332817B}"/>
                  </a:ext>
                </a:extLst>
              </p:cNvPr>
              <p:cNvSpPr/>
              <p:nvPr/>
            </p:nvSpPr>
            <p:spPr>
              <a:xfrm rot="2693454">
                <a:off x="47625" y="47625"/>
                <a:ext cx="548640" cy="548640"/>
              </a:xfrm>
              <a:prstGeom prst="rect">
                <a:avLst/>
              </a:prstGeom>
              <a:solidFill>
                <a:srgbClr val="222A35"/>
              </a:solidFill>
              <a:ln w="25400" cap="flat" cmpd="sng" algn="ctr">
                <a:solidFill>
                  <a:srgbClr val="8064A2">
                    <a:lumMod val="50000"/>
                  </a:srgbClr>
                </a:solidFill>
                <a:prstDash val="solid"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6C70D63-42BE-F644-BDE2-90CFB256EBB3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rgbClr val="8064A2">
                    <a:lumMod val="75000"/>
                  </a:srgbClr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49049B-2C08-1E4C-BB46-82182DD31D69}"/>
                </a:ext>
              </a:extLst>
            </p:cNvPr>
            <p:cNvGrpSpPr/>
            <p:nvPr/>
          </p:nvGrpSpPr>
          <p:grpSpPr>
            <a:xfrm>
              <a:off x="504825" y="0"/>
              <a:ext cx="640080" cy="640080"/>
              <a:chOff x="0" y="0"/>
              <a:chExt cx="640080" cy="64008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A0129F5-AB8A-8F42-A495-72867EE09848}"/>
                  </a:ext>
                </a:extLst>
              </p:cNvPr>
              <p:cNvSpPr/>
              <p:nvPr/>
            </p:nvSpPr>
            <p:spPr>
              <a:xfrm rot="2693454">
                <a:off x="47625" y="47625"/>
                <a:ext cx="548640" cy="548640"/>
              </a:xfrm>
              <a:prstGeom prst="rect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0D33597-20AE-5548-959A-14389BAEFA08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60B298E-884D-9844-9F27-C5D06A0B828D}"/>
                </a:ext>
              </a:extLst>
            </p:cNvPr>
            <p:cNvGrpSpPr/>
            <p:nvPr/>
          </p:nvGrpSpPr>
          <p:grpSpPr>
            <a:xfrm>
              <a:off x="495300" y="990600"/>
              <a:ext cx="640080" cy="640080"/>
              <a:chOff x="0" y="0"/>
              <a:chExt cx="640080" cy="64008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046CB92-4C03-EB44-BE3E-AE8130A7D1BE}"/>
                  </a:ext>
                </a:extLst>
              </p:cNvPr>
              <p:cNvSpPr/>
              <p:nvPr/>
            </p:nvSpPr>
            <p:spPr>
              <a:xfrm rot="2693454">
                <a:off x="38100" y="47625"/>
                <a:ext cx="548640" cy="548640"/>
              </a:xfrm>
              <a:prstGeom prst="rect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DC40783-219E-194E-88BA-FB025F757DD1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7616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Layout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Constraint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C5CF5E1-AE04-E048-97BA-346B997A5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1212850"/>
            <a:ext cx="88265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6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Layout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Constraint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B918CB7-10BA-BA48-9AC9-334A57582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1447800"/>
            <a:ext cx="10655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8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Layout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Constraint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3C93B95-9750-4449-B542-299CA1423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1384300"/>
            <a:ext cx="105283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7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Layout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Constraint 16:9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8F133E5-E079-1A4D-8F31-0E5BA8227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492250"/>
            <a:ext cx="10223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8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Layout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Constraint Baseline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6A7C26B-B1A9-3B4B-A185-3B4CA73A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07" y="1103993"/>
            <a:ext cx="73025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1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Layout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Constraint Baseline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157717F-161A-7544-9035-E1B56493E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1413907"/>
            <a:ext cx="11190514" cy="51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8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Layout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Constraint Baseline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BC55E0F-E1F7-084C-9599-385764742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643" y="1007661"/>
            <a:ext cx="5993529" cy="585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6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Layout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Constraint Centre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02550E3-ACC9-B64F-A8B4-D57614486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739900"/>
            <a:ext cx="89154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3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Layout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Constraint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917A9A6-A714-1645-A824-D4FEDF677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412" y="1009356"/>
            <a:ext cx="5342988" cy="56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Layout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Constraint Center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76C2BAC-DDBB-2945-96D6-981721B3A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019678"/>
            <a:ext cx="8482037" cy="574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DFC05CE8-5E01-704A-B253-0854AD591116}"/>
              </a:ext>
            </a:extLst>
          </p:cNvPr>
          <p:cNvSpPr/>
          <p:nvPr/>
        </p:nvSpPr>
        <p:spPr>
          <a:xfrm>
            <a:off x="1709444" y="2349482"/>
            <a:ext cx="9276608" cy="3375457"/>
          </a:xfrm>
          <a:prstGeom prst="roundRect">
            <a:avLst>
              <a:gd name="adj" fmla="val 47436"/>
            </a:avLst>
          </a:prstGeom>
          <a:solidFill>
            <a:srgbClr val="FFFFFF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marL="0" marR="0" lvl="0" indent="0" algn="ctr" defTabSz="9142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037266-2173-7747-9C61-6CB4AC44FDF5}"/>
              </a:ext>
            </a:extLst>
          </p:cNvPr>
          <p:cNvSpPr/>
          <p:nvPr/>
        </p:nvSpPr>
        <p:spPr>
          <a:xfrm>
            <a:off x="3641829" y="1708335"/>
            <a:ext cx="5412260" cy="7596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4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Jameel Noori Nastaleeq" panose="02000503000000020004" pitchFamily="2" charset="-78"/>
                <a:ea typeface="+mn-ea"/>
                <a:cs typeface="Jameel Noori Nastaleeq" panose="02000503000000020004" pitchFamily="2" charset="-78"/>
              </a:rPr>
              <a:t> </a:t>
            </a:r>
            <a:r>
              <a:rPr kumimoji="0" lang="ar-SA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Jameel Noori Nastaleeq" panose="02000503000000020004" pitchFamily="2" charset="-78"/>
                <a:ea typeface="+mn-ea"/>
                <a:cs typeface="Jameel Noori Nastaleeq" panose="02000503000000020004" pitchFamily="2" charset="-78"/>
              </a:rPr>
              <a:t>حضرت محمد صلی اللہ علیہ وسلم </a:t>
            </a:r>
            <a:r>
              <a:rPr kumimoji="0" lang="ar-SA" sz="3600" b="1" i="0" u="none" strike="noStrike" kern="1200" cap="none" spc="0" normalizeH="0" baseline="0" noProof="0" dirty="0">
                <a:ln>
                  <a:noFill/>
                </a:ln>
                <a:solidFill>
                  <a:srgbClr val="4C287F"/>
                </a:solidFill>
                <a:effectLst/>
                <a:uLnTx/>
                <a:uFillTx/>
                <a:latin typeface="Jameel Noori Nastaleeq" panose="02000503000000020004" pitchFamily="2" charset="-78"/>
                <a:ea typeface="+mn-ea"/>
                <a:cs typeface="Jameel Noori Nastaleeq" panose="02000503000000020004" pitchFamily="2" charset="-78"/>
              </a:rPr>
              <a:t>نے فرمایا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4C287F"/>
              </a:solidFill>
              <a:effectLst/>
              <a:uLnTx/>
              <a:uFillTx/>
              <a:latin typeface="Jameel Noori Nastaleeq" panose="02000503000000020004" pitchFamily="2" charset="-78"/>
              <a:ea typeface="+mn-ea"/>
              <a:cs typeface="Jameel Noori Nastaleeq" panose="02000503000000020004" pitchFamily="2" charset="-78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32B093-9C44-404B-A642-69C87ABF4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358" y="2349482"/>
            <a:ext cx="743160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6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abic Typesetting" panose="03020402040406030203" pitchFamily="66" charset="-78"/>
                <a:ea typeface="+mn-ea"/>
                <a:cs typeface="Arabic Typesetting" panose="03020402040406030203" pitchFamily="66" charset="-78"/>
              </a:rPr>
              <a:t>اِنَّمَا الْاَعْمَالُ بِالنِّـیَّاتِ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abic Typesetting" panose="03020402040406030203" pitchFamily="66" charset="-78"/>
              <a:ea typeface="+mn-ea"/>
              <a:cs typeface="Arabic Typesetting" panose="03020402040406030203" pitchFamily="66" charset="-78"/>
            </a:endParaRPr>
          </a:p>
        </p:txBody>
      </p:sp>
      <p:sp>
        <p:nvSpPr>
          <p:cNvPr id="5" name="Rounded Rectangle 12">
            <a:extLst>
              <a:ext uri="{FF2B5EF4-FFF2-40B4-BE49-F238E27FC236}">
                <a16:creationId xmlns:a16="http://schemas.microsoft.com/office/drawing/2014/main" id="{40A59452-6A7E-8749-BE73-E91F43C1EAC8}"/>
              </a:ext>
            </a:extLst>
          </p:cNvPr>
          <p:cNvSpPr/>
          <p:nvPr/>
        </p:nvSpPr>
        <p:spPr>
          <a:xfrm>
            <a:off x="3424311" y="4505537"/>
            <a:ext cx="5878996" cy="10638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8100">
            <a:noFill/>
          </a:ln>
          <a:effectLst>
            <a:softEdge rad="635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604020202020204" charset="0"/>
              <a:ea typeface="Open Sans Semibold" panose="020B0706030804020204" pitchFamily="34" charset="0"/>
              <a:cs typeface="Raleway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E3D0D-728E-6A4D-9E46-04D220D11F1E}"/>
              </a:ext>
            </a:extLst>
          </p:cNvPr>
          <p:cNvSpPr txBox="1"/>
          <p:nvPr/>
        </p:nvSpPr>
        <p:spPr>
          <a:xfrm>
            <a:off x="3424311" y="4443643"/>
            <a:ext cx="5631701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989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اعمال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کا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دارومدار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نیتوں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پر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ہے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7" name="Arrow: Chevron 24">
            <a:extLst>
              <a:ext uri="{FF2B5EF4-FFF2-40B4-BE49-F238E27FC236}">
                <a16:creationId xmlns:a16="http://schemas.microsoft.com/office/drawing/2014/main" id="{0C9E5C68-ED1B-3541-AF8F-0AB0E7F5B082}"/>
              </a:ext>
            </a:extLst>
          </p:cNvPr>
          <p:cNvSpPr/>
          <p:nvPr/>
        </p:nvSpPr>
        <p:spPr>
          <a:xfrm flipH="1">
            <a:off x="8454886" y="3723861"/>
            <a:ext cx="1501077" cy="626166"/>
          </a:xfrm>
          <a:prstGeom prst="chevron">
            <a:avLst/>
          </a:prstGeom>
          <a:solidFill>
            <a:srgbClr val="9F5B7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62EF07-566E-8A46-9B34-4EF3BD8F0ADC}"/>
              </a:ext>
            </a:extLst>
          </p:cNvPr>
          <p:cNvSpPr/>
          <p:nvPr/>
        </p:nvSpPr>
        <p:spPr>
          <a:xfrm>
            <a:off x="8733183" y="3690646"/>
            <a:ext cx="889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ترجمہ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A252653-8848-E74E-A0CB-A83FFCCB4FA4}"/>
              </a:ext>
            </a:extLst>
          </p:cNvPr>
          <p:cNvSpPr txBox="1">
            <a:spLocks/>
          </p:cNvSpPr>
          <p:nvPr/>
        </p:nvSpPr>
        <p:spPr>
          <a:xfrm>
            <a:off x="2584171" y="224461"/>
            <a:ext cx="8544339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6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تصحیح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نیت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Jameel Noori Nastaleeq" panose="02000503000000000004" pitchFamily="2" charset="-78"/>
              <a:ea typeface="+mj-ea"/>
              <a:cs typeface="Jameel Noori Nastaleeq" panose="02000503000000000004" pitchFamily="2" charset="-78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B8CEAB-3E32-C845-89CB-AE3D4565F6CE}"/>
              </a:ext>
            </a:extLst>
          </p:cNvPr>
          <p:cNvCxnSpPr>
            <a:cxnSpLocks/>
          </p:cNvCxnSpPr>
          <p:nvPr/>
        </p:nvCxnSpPr>
        <p:spPr>
          <a:xfrm>
            <a:off x="8875891" y="1300223"/>
            <a:ext cx="204702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71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uiExpand="1" build="p"/>
      <p:bldP spid="5" grpId="0" animBg="1"/>
      <p:bldP spid="7" grpId="0" animBg="1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Layout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Constraint Center 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C541FAD-AC72-6343-96C1-3799DCCCC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87" y="1114619"/>
            <a:ext cx="5332997" cy="55352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3422DF-A142-C744-825B-0CA3529F2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611141"/>
            <a:ext cx="56388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6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Layout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Conversion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8223BAD-4056-D24D-BCDB-E8236DBB0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94" y="1233854"/>
            <a:ext cx="85217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6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6" y="322849"/>
            <a:ext cx="10304013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2024588" y="295892"/>
            <a:ext cx="893414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Layout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constraint </a:t>
            </a:r>
            <a:r>
              <a:rPr lang="en-US" sz="3000" b="1" dirty="0">
                <a:solidFill>
                  <a:schemeClr val="bg1"/>
                </a:solidFill>
                <a:ea typeface="Lato Heavy" panose="020B0604020202020204" charset="0"/>
                <a:cs typeface="Segoe UI" panose="020B0502040204020203" pitchFamily="34" charset="0"/>
              </a:rPr>
              <a:t>Expand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 Horizontally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790800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79F6B2A-1689-1749-B804-B41A5D168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61" y="1114619"/>
            <a:ext cx="6498804" cy="31916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64C79-7743-EA4E-BB55-56804EEA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269" y="4306277"/>
            <a:ext cx="4800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2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6" y="322849"/>
            <a:ext cx="10304013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2024588" y="295892"/>
            <a:ext cx="893414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Layout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constraint </a:t>
            </a:r>
            <a:r>
              <a:rPr lang="en-US" sz="3000" b="1" dirty="0">
                <a:solidFill>
                  <a:schemeClr val="bg1"/>
                </a:solidFill>
                <a:ea typeface="Lato Heavy" panose="020B0604020202020204" charset="0"/>
                <a:cs typeface="Segoe UI" panose="020B0502040204020203" pitchFamily="34" charset="0"/>
              </a:rPr>
              <a:t>Expand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 Vertically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790800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88D2938-9785-1548-A861-2CB08B5C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1114619"/>
            <a:ext cx="7010400" cy="359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4B08E-01FE-A647-A026-B2157AF7D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237" y="3929770"/>
            <a:ext cx="47371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5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</a:rPr>
              <a:t>Load XML Resources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86A718F-816F-D848-AA27-5E2A65EB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87" y="1220389"/>
            <a:ext cx="10359696" cy="8633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CB0D67-AC9A-4A4B-81B3-3CD780BDD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87" y="2412962"/>
            <a:ext cx="10085675" cy="25100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79EBA2-0CCB-2D45-AA89-4CF633E0C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87" y="5053666"/>
            <a:ext cx="7897537" cy="147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Resources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171526B-BE36-0F47-91A6-A044CCE6FD96}"/>
              </a:ext>
            </a:extLst>
          </p:cNvPr>
          <p:cNvSpPr/>
          <p:nvPr/>
        </p:nvSpPr>
        <p:spPr>
          <a:xfrm>
            <a:off x="2899669" y="28010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developer.android.com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950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07C3622-8C5B-214E-A7BD-F58C67757F9E}"/>
              </a:ext>
            </a:extLst>
          </p:cNvPr>
          <p:cNvSpPr txBox="1">
            <a:spLocks/>
          </p:cNvSpPr>
          <p:nvPr/>
        </p:nvSpPr>
        <p:spPr>
          <a:xfrm>
            <a:off x="3812896" y="138736"/>
            <a:ext cx="8544339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6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     </a:t>
            </a:r>
            <a:r>
              <a:rPr lang="ur-PK" sz="6000" b="1" dirty="0">
                <a:solidFill>
                  <a:prstClr val="black"/>
                </a:solidFill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دُعا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Jameel Noori Nastaleeq" panose="02000503000000000004" pitchFamily="2" charset="-78"/>
              <a:ea typeface="+mj-ea"/>
              <a:cs typeface="Jameel Noori Nastaleeq" panose="02000503000000000004" pitchFamily="2" charset="-78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66838F-373F-F540-9132-850162B7E197}"/>
              </a:ext>
            </a:extLst>
          </p:cNvPr>
          <p:cNvCxnSpPr>
            <a:cxnSpLocks/>
          </p:cNvCxnSpPr>
          <p:nvPr/>
        </p:nvCxnSpPr>
        <p:spPr>
          <a:xfrm>
            <a:off x="9976029" y="1271648"/>
            <a:ext cx="204702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B60DED0-B20B-BB40-9D06-6C9BB5BDE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925" y="0"/>
            <a:ext cx="6046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9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07C3622-8C5B-214E-A7BD-F58C67757F9E}"/>
              </a:ext>
            </a:extLst>
          </p:cNvPr>
          <p:cNvSpPr txBox="1">
            <a:spLocks/>
          </p:cNvSpPr>
          <p:nvPr/>
        </p:nvSpPr>
        <p:spPr>
          <a:xfrm>
            <a:off x="3812896" y="138736"/>
            <a:ext cx="8544339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6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     </a:t>
            </a:r>
            <a:r>
              <a:rPr lang="ur-PK" sz="6000" b="1" dirty="0">
                <a:solidFill>
                  <a:prstClr val="black"/>
                </a:solidFill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دُعا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Jameel Noori Nastaleeq" panose="02000503000000000004" pitchFamily="2" charset="-78"/>
              <a:ea typeface="+mj-ea"/>
              <a:cs typeface="Jameel Noori Nastaleeq" panose="02000503000000000004" pitchFamily="2" charset="-78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66838F-373F-F540-9132-850162B7E197}"/>
              </a:ext>
            </a:extLst>
          </p:cNvPr>
          <p:cNvCxnSpPr>
            <a:cxnSpLocks/>
          </p:cNvCxnSpPr>
          <p:nvPr/>
        </p:nvCxnSpPr>
        <p:spPr>
          <a:xfrm>
            <a:off x="9976029" y="1271648"/>
            <a:ext cx="204702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AE52B4D-CBD4-BE42-895E-CC44CDBE0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5"/>
          <a:stretch/>
        </p:blipFill>
        <p:spPr>
          <a:xfrm>
            <a:off x="3253563" y="0"/>
            <a:ext cx="5907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0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1BCBB4-68B0-7648-A05E-A4670CD37FB5}"/>
              </a:ext>
            </a:extLst>
          </p:cNvPr>
          <p:cNvSpPr/>
          <p:nvPr/>
        </p:nvSpPr>
        <p:spPr>
          <a:xfrm>
            <a:off x="960840" y="3206021"/>
            <a:ext cx="10234295" cy="2784707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B79693-6931-954E-97A3-ABB657DF15E5}"/>
              </a:ext>
            </a:extLst>
          </p:cNvPr>
          <p:cNvGrpSpPr/>
          <p:nvPr/>
        </p:nvGrpSpPr>
        <p:grpSpPr>
          <a:xfrm>
            <a:off x="960842" y="1693445"/>
            <a:ext cx="10271791" cy="1230452"/>
            <a:chOff x="1383667" y="1769855"/>
            <a:chExt cx="10436425" cy="9362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988FA4-6F74-DD4D-A3C1-E8BFA4D4CF79}"/>
                </a:ext>
              </a:extLst>
            </p:cNvPr>
            <p:cNvSpPr/>
            <p:nvPr/>
          </p:nvSpPr>
          <p:spPr>
            <a:xfrm>
              <a:off x="1494693" y="1776930"/>
              <a:ext cx="10325399" cy="919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D1E59E-92CF-BA43-A003-4AFF5D674B38}"/>
                </a:ext>
              </a:extLst>
            </p:cNvPr>
            <p:cNvSpPr/>
            <p:nvPr/>
          </p:nvSpPr>
          <p:spPr>
            <a:xfrm rot="10800000">
              <a:off x="1383667" y="1769855"/>
              <a:ext cx="127970" cy="936210"/>
            </a:xfrm>
            <a:prstGeom prst="rect">
              <a:avLst/>
            </a:prstGeom>
            <a:solidFill>
              <a:srgbClr val="494B6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73C4EA9-A010-A141-86C6-71330BDD0623}"/>
              </a:ext>
            </a:extLst>
          </p:cNvPr>
          <p:cNvSpPr txBox="1">
            <a:spLocks/>
          </p:cNvSpPr>
          <p:nvPr/>
        </p:nvSpPr>
        <p:spPr>
          <a:xfrm>
            <a:off x="788951" y="40822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Little Efforts Daily Will Make You the Greatest</a:t>
            </a:r>
            <a:endParaRPr lang="en-US" sz="3600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D40462-42BC-E740-BF2F-AF8B2E6A320D}"/>
              </a:ext>
            </a:extLst>
          </p:cNvPr>
          <p:cNvCxnSpPr>
            <a:cxnSpLocks/>
          </p:cNvCxnSpPr>
          <p:nvPr/>
        </p:nvCxnSpPr>
        <p:spPr>
          <a:xfrm flipV="1">
            <a:off x="896521" y="1400823"/>
            <a:ext cx="9887386" cy="6543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39D924-5B96-4842-AE6E-BABEC1659C31}"/>
              </a:ext>
            </a:extLst>
          </p:cNvPr>
          <p:cNvSpPr txBox="1"/>
          <p:nvPr/>
        </p:nvSpPr>
        <p:spPr>
          <a:xfrm>
            <a:off x="1225183" y="1762042"/>
            <a:ext cx="986906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systematically learn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and get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excellence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 any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concept / subject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F9C1C1-95EA-044B-87D7-356AB5759129}"/>
              </a:ext>
            </a:extLst>
          </p:cNvPr>
          <p:cNvSpPr/>
          <p:nvPr/>
        </p:nvSpPr>
        <p:spPr>
          <a:xfrm>
            <a:off x="1070117" y="3504467"/>
            <a:ext cx="9939280" cy="67544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ar-SA" sz="36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روز کا کام روز کریں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77BD4-F86E-0D43-BFA7-0C995D3D9CEF}"/>
              </a:ext>
            </a:extLst>
          </p:cNvPr>
          <p:cNvSpPr/>
          <p:nvPr/>
        </p:nvSpPr>
        <p:spPr>
          <a:xfrm>
            <a:off x="1070117" y="4282342"/>
            <a:ext cx="9991059" cy="126823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marR="0" lvl="0" indent="-857250" algn="r" defTabSz="568325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ar-SA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اک مہینے کا کھانا ایک دن میں نہیں کھایا جا سکتا</a:t>
            </a:r>
            <a:r>
              <a:rPr kumimoji="0" lang="ur-PK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،</a:t>
            </a:r>
            <a:r>
              <a:rPr kumimoji="0" lang="ar-SA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kumimoji="0" lang="en-US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kumimoji="0" lang="ar-SA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ایسے ہی ایک مہینے  کا کام ایک دن میں نہیں ہو سکتا</a:t>
            </a:r>
          </a:p>
        </p:txBody>
      </p:sp>
    </p:spTree>
    <p:extLst>
      <p:ext uri="{BB962C8B-B14F-4D97-AF65-F5344CB8AC3E}">
        <p14:creationId xmlns:p14="http://schemas.microsoft.com/office/powerpoint/2010/main" val="294106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4F626E-3647-5A43-96E7-2F3CE6D7B6C6}"/>
              </a:ext>
            </a:extLst>
          </p:cNvPr>
          <p:cNvSpPr/>
          <p:nvPr/>
        </p:nvSpPr>
        <p:spPr>
          <a:xfrm>
            <a:off x="1324620" y="2671834"/>
            <a:ext cx="9620860" cy="3450992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D16C06E-D26D-914D-877E-D6C84AF33CA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Little Efforts Daily Will Make You the Greatest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F2958-B452-094B-A704-4632954FB94E}"/>
              </a:ext>
            </a:extLst>
          </p:cNvPr>
          <p:cNvCxnSpPr>
            <a:cxnSpLocks/>
          </p:cNvCxnSpPr>
          <p:nvPr/>
        </p:nvCxnSpPr>
        <p:spPr>
          <a:xfrm flipV="1">
            <a:off x="947191" y="1021490"/>
            <a:ext cx="9887386" cy="6543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1">
            <a:extLst>
              <a:ext uri="{FF2B5EF4-FFF2-40B4-BE49-F238E27FC236}">
                <a16:creationId xmlns:a16="http://schemas.microsoft.com/office/drawing/2014/main" id="{8DD446EB-58CC-A54B-AF00-4FF473B26D89}"/>
              </a:ext>
            </a:extLst>
          </p:cNvPr>
          <p:cNvGrpSpPr/>
          <p:nvPr/>
        </p:nvGrpSpPr>
        <p:grpSpPr>
          <a:xfrm>
            <a:off x="970636" y="1164660"/>
            <a:ext cx="9974844" cy="720724"/>
            <a:chOff x="1408311" y="3656734"/>
            <a:chExt cx="10134649" cy="2627105"/>
          </a:xfrm>
        </p:grpSpPr>
        <p:sp>
          <p:nvSpPr>
            <p:cNvPr id="6" name="Rectangle 12">
              <a:extLst>
                <a:ext uri="{FF2B5EF4-FFF2-40B4-BE49-F238E27FC236}">
                  <a16:creationId xmlns:a16="http://schemas.microsoft.com/office/drawing/2014/main" id="{9A25BCF9-6ABB-A54A-BA2B-5CBD580AC42F}"/>
                </a:ext>
              </a:extLst>
            </p:cNvPr>
            <p:cNvSpPr/>
            <p:nvPr/>
          </p:nvSpPr>
          <p:spPr>
            <a:xfrm>
              <a:off x="1519340" y="3656734"/>
              <a:ext cx="10023620" cy="26164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13">
              <a:extLst>
                <a:ext uri="{FF2B5EF4-FFF2-40B4-BE49-F238E27FC236}">
                  <a16:creationId xmlns:a16="http://schemas.microsoft.com/office/drawing/2014/main" id="{B520B822-BF8C-9144-B588-142F177307F9}"/>
                </a:ext>
              </a:extLst>
            </p:cNvPr>
            <p:cNvSpPr/>
            <p:nvPr/>
          </p:nvSpPr>
          <p:spPr>
            <a:xfrm rot="10800000">
              <a:off x="1408311" y="3667360"/>
              <a:ext cx="126362" cy="2616479"/>
            </a:xfrm>
            <a:prstGeom prst="rect">
              <a:avLst/>
            </a:prstGeom>
            <a:solidFill>
              <a:srgbClr val="9F5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8" name="TextBox 10">
            <a:extLst>
              <a:ext uri="{FF2B5EF4-FFF2-40B4-BE49-F238E27FC236}">
                <a16:creationId xmlns:a16="http://schemas.microsoft.com/office/drawing/2014/main" id="{890E7A8B-F893-FA45-9B9C-956AE38130BF}"/>
              </a:ext>
            </a:extLst>
          </p:cNvPr>
          <p:cNvSpPr txBox="1"/>
          <p:nvPr/>
        </p:nvSpPr>
        <p:spPr>
          <a:xfrm>
            <a:off x="1246521" y="1265089"/>
            <a:ext cx="911345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Importance of completing tasks on daily basis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1944EB-9E92-024D-9C10-837884443559}"/>
              </a:ext>
            </a:extLst>
          </p:cNvPr>
          <p:cNvSpPr/>
          <p:nvPr/>
        </p:nvSpPr>
        <p:spPr>
          <a:xfrm>
            <a:off x="2185988" y="2747480"/>
            <a:ext cx="8442074" cy="336393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یہ کام کل کریں گے </a:t>
            </a:r>
            <a:endParaRPr kumimoji="0" lang="ur-PK" sz="2800" b="1" i="0" u="none" strike="noStrike" kern="1200" cap="none" spc="1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Jameel Noori Nastaleeq" panose="02000503000000020004" pitchFamily="2" charset="-78"/>
              <a:ea typeface="Calibri" panose="020F0502020204030204" pitchFamily="34" charset="0"/>
              <a:cs typeface="Jameel Noori Nastaleeq" panose="02000503000000020004" pitchFamily="2" charset="-78"/>
            </a:endParaRP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جو کام کبھی بھی ہو سکتا ہے وہ</a:t>
            </a:r>
            <a:r>
              <a:rPr kumimoji="0" lang="en-US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کبھی نہیں ہوتا 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زندگی 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ایک دن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ہے اور وہ ہے 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آج۔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زندگی میں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کل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نام کی کوئی چیز نہیں ہے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جو دن آپ کی زندگی سے چلا گیا اب  واپس نہیں آئے گا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آج کا کام آج ہی ہوسکتا ہے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جو گز گیا وہ آنا نہیں ، آنے والے دن کا پتہ نہیں ، آج میدان جما ہے تو اپنے جوہر دکھاؤ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1EB6A6-1B71-CA4A-9D8F-24AF50F53AA9}"/>
              </a:ext>
            </a:extLst>
          </p:cNvPr>
          <p:cNvGrpSpPr/>
          <p:nvPr/>
        </p:nvGrpSpPr>
        <p:grpSpPr>
          <a:xfrm>
            <a:off x="1324621" y="2015929"/>
            <a:ext cx="5684453" cy="566013"/>
            <a:chOff x="1423831" y="3656734"/>
            <a:chExt cx="10420836" cy="26271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62C25A-126F-D246-BA1D-28D5BCD1FAA9}"/>
                </a:ext>
              </a:extLst>
            </p:cNvPr>
            <p:cNvSpPr/>
            <p:nvPr/>
          </p:nvSpPr>
          <p:spPr>
            <a:xfrm>
              <a:off x="1624689" y="3656734"/>
              <a:ext cx="10219978" cy="26164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BA5E19-67C7-C04C-85FB-48F4917A5C98}"/>
                </a:ext>
              </a:extLst>
            </p:cNvPr>
            <p:cNvSpPr/>
            <p:nvPr/>
          </p:nvSpPr>
          <p:spPr>
            <a:xfrm rot="10800000">
              <a:off x="1423831" y="3656734"/>
              <a:ext cx="227997" cy="2627105"/>
            </a:xfrm>
            <a:prstGeom prst="rect">
              <a:avLst/>
            </a:prstGeom>
            <a:solidFill>
              <a:srgbClr val="9F5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9A3225B1-91E3-5D43-A37F-DF6B0A7DDF30}"/>
              </a:ext>
            </a:extLst>
          </p:cNvPr>
          <p:cNvSpPr txBox="1"/>
          <p:nvPr/>
        </p:nvSpPr>
        <p:spPr>
          <a:xfrm>
            <a:off x="1914273" y="2061707"/>
            <a:ext cx="557488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Main Reason of Failure in Life</a:t>
            </a:r>
          </a:p>
        </p:txBody>
      </p:sp>
      <p:sp>
        <p:nvSpPr>
          <p:cNvPr id="14" name="Shape 5391">
            <a:extLst>
              <a:ext uri="{FF2B5EF4-FFF2-40B4-BE49-F238E27FC236}">
                <a16:creationId xmlns:a16="http://schemas.microsoft.com/office/drawing/2014/main" id="{6C19E390-605D-D641-9919-F4F1205E42B2}"/>
              </a:ext>
            </a:extLst>
          </p:cNvPr>
          <p:cNvSpPr/>
          <p:nvPr/>
        </p:nvSpPr>
        <p:spPr>
          <a:xfrm rot="10800000">
            <a:off x="1563295" y="2118859"/>
            <a:ext cx="300230" cy="31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438" tIns="91438" rIns="91438" bIns="91438" numCol="1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26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13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C78C4D-B794-7342-AB63-92D217E63D94}"/>
              </a:ext>
            </a:extLst>
          </p:cNvPr>
          <p:cNvSpPr/>
          <p:nvPr/>
        </p:nvSpPr>
        <p:spPr>
          <a:xfrm>
            <a:off x="1324620" y="2446688"/>
            <a:ext cx="9620860" cy="3785652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EB9E23-7C56-F546-9E19-3F85E3B9C63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How to Achieve BIG Goals in Life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5A1F60-D675-6147-BF6D-A2178D3696E8}"/>
              </a:ext>
            </a:extLst>
          </p:cNvPr>
          <p:cNvCxnSpPr>
            <a:cxnSpLocks/>
          </p:cNvCxnSpPr>
          <p:nvPr/>
        </p:nvCxnSpPr>
        <p:spPr>
          <a:xfrm flipV="1">
            <a:off x="947191" y="1028033"/>
            <a:ext cx="7010947" cy="1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BB364F0-58AA-2941-88A9-E0E8E826D24B}"/>
              </a:ext>
            </a:extLst>
          </p:cNvPr>
          <p:cNvSpPr/>
          <p:nvPr/>
        </p:nvSpPr>
        <p:spPr>
          <a:xfrm>
            <a:off x="1629007" y="2504504"/>
            <a:ext cx="8529406" cy="378565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742746" lvl="1" indent="-285750">
              <a:buFont typeface="Wingdings" panose="05000000000000000000" pitchFamily="2" charset="2"/>
              <a:buChar char="q"/>
            </a:pPr>
            <a:r>
              <a:rPr lang="en-US" sz="2400" b="1" dirty="0"/>
              <a:t>M</a:t>
            </a:r>
            <a:r>
              <a:rPr lang="en-GB" sz="2400" b="1" dirty="0" err="1"/>
              <a:t>ake</a:t>
            </a:r>
            <a:r>
              <a:rPr lang="en-GB" sz="2400" b="1" dirty="0"/>
              <a:t> a </a:t>
            </a:r>
            <a:r>
              <a:rPr lang="en-GB" sz="2400" b="1" dirty="0">
                <a:solidFill>
                  <a:srgbClr val="C00000"/>
                </a:solidFill>
              </a:rPr>
              <a:t>Schedule</a:t>
            </a:r>
            <a:r>
              <a:rPr lang="en-GB" sz="2400" b="1" dirty="0"/>
              <a:t> of </a:t>
            </a:r>
            <a:r>
              <a:rPr lang="en-GB" sz="2400" b="1" dirty="0">
                <a:solidFill>
                  <a:srgbClr val="C00000"/>
                </a:solidFill>
              </a:rPr>
              <a:t>24 Hours </a:t>
            </a:r>
            <a:r>
              <a:rPr lang="en-GB" sz="2400" b="1" dirty="0"/>
              <a:t>with a </a:t>
            </a:r>
            <a:r>
              <a:rPr lang="en-GB" sz="2400" b="1" dirty="0">
                <a:solidFill>
                  <a:srgbClr val="C00000"/>
                </a:solidFill>
              </a:rPr>
              <a:t>focus</a:t>
            </a:r>
            <a:r>
              <a:rPr lang="en-GB" sz="2400" b="1" dirty="0"/>
              <a:t> on </a:t>
            </a:r>
            <a:r>
              <a:rPr lang="en-GB" sz="2400" b="1" dirty="0">
                <a:solidFill>
                  <a:srgbClr val="C00000"/>
                </a:solidFill>
              </a:rPr>
              <a:t>Five</a:t>
            </a:r>
            <a:r>
              <a:rPr lang="en-GB" sz="2400" b="1" dirty="0"/>
              <a:t> main </a:t>
            </a:r>
            <a:r>
              <a:rPr lang="en-GB" sz="2400" b="1" dirty="0">
                <a:solidFill>
                  <a:srgbClr val="C00000"/>
                </a:solidFill>
              </a:rPr>
              <a:t>components </a:t>
            </a:r>
            <a:r>
              <a:rPr lang="en-GB" sz="2400" b="1" dirty="0"/>
              <a:t>of </a:t>
            </a:r>
            <a:r>
              <a:rPr lang="en-GB" sz="2400" b="1" dirty="0">
                <a:solidFill>
                  <a:srgbClr val="C00000"/>
                </a:solidFill>
              </a:rPr>
              <a:t>Human Life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Health</a:t>
            </a:r>
            <a:endParaRPr lang="en-US" dirty="0">
              <a:solidFill>
                <a:srgbClr val="C00000"/>
              </a:solidFill>
            </a:endParaRPr>
          </a:p>
          <a:p>
            <a:pPr marL="1656732" lvl="3" indent="-285750">
              <a:buFont typeface="Courier New" panose="02070309020205020404" pitchFamily="49" charset="0"/>
              <a:buChar char="o"/>
            </a:pPr>
            <a:r>
              <a:rPr lang="en-GB" sz="2400" b="1" dirty="0"/>
              <a:t>Physical Health</a:t>
            </a:r>
            <a:endParaRPr lang="en-US" dirty="0"/>
          </a:p>
          <a:p>
            <a:pPr marL="1656732" lvl="3" indent="-285750">
              <a:buFont typeface="Courier New" panose="02070309020205020404" pitchFamily="49" charset="0"/>
              <a:buChar char="o"/>
            </a:pPr>
            <a:r>
              <a:rPr lang="en-GB" sz="2400" b="1" dirty="0"/>
              <a:t>Mental Health</a:t>
            </a:r>
            <a:endParaRPr lang="en-US" dirty="0"/>
          </a:p>
          <a:p>
            <a:pPr marL="1656732" lvl="3" indent="-285750">
              <a:buFont typeface="Courier New" panose="02070309020205020404" pitchFamily="49" charset="0"/>
              <a:buChar char="o"/>
            </a:pPr>
            <a:r>
              <a:rPr lang="en-GB" sz="2400" b="1" dirty="0"/>
              <a:t>Social Health</a:t>
            </a:r>
            <a:endParaRPr lang="en-US" dirty="0"/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Spirituality 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Work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Family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Friends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Rectangle: Rounded Corners 15">
            <a:extLst>
              <a:ext uri="{FF2B5EF4-FFF2-40B4-BE49-F238E27FC236}">
                <a16:creationId xmlns:a16="http://schemas.microsoft.com/office/drawing/2014/main" id="{A431D1E4-5FCA-E847-94D1-DD06E4010471}"/>
              </a:ext>
            </a:extLst>
          </p:cNvPr>
          <p:cNvSpPr/>
          <p:nvPr/>
        </p:nvSpPr>
        <p:spPr>
          <a:xfrm>
            <a:off x="838200" y="1143666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B3F14-4B77-FE4F-9894-C0DC33C2FB72}"/>
              </a:ext>
            </a:extLst>
          </p:cNvPr>
          <p:cNvSpPr/>
          <p:nvPr/>
        </p:nvSpPr>
        <p:spPr>
          <a:xfrm>
            <a:off x="1629007" y="1116709"/>
            <a:ext cx="65863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Balanced Life is Ideal Life 😊</a:t>
            </a:r>
          </a:p>
        </p:txBody>
      </p:sp>
      <p:grpSp>
        <p:nvGrpSpPr>
          <p:cNvPr id="8" name="Google Shape;4529;p36">
            <a:extLst>
              <a:ext uri="{FF2B5EF4-FFF2-40B4-BE49-F238E27FC236}">
                <a16:creationId xmlns:a16="http://schemas.microsoft.com/office/drawing/2014/main" id="{B4BE4324-2F1B-B041-9422-65A07A9FFA72}"/>
              </a:ext>
            </a:extLst>
          </p:cNvPr>
          <p:cNvGrpSpPr/>
          <p:nvPr/>
        </p:nvGrpSpPr>
        <p:grpSpPr>
          <a:xfrm>
            <a:off x="1115399" y="1228512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9" name="Google Shape;4530;p36">
              <a:extLst>
                <a:ext uri="{FF2B5EF4-FFF2-40B4-BE49-F238E27FC236}">
                  <a16:creationId xmlns:a16="http://schemas.microsoft.com/office/drawing/2014/main" id="{C772D7F5-F555-1C4C-B69E-6F25F03851B5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Google Shape;4531;p36">
              <a:extLst>
                <a:ext uri="{FF2B5EF4-FFF2-40B4-BE49-F238E27FC236}">
                  <a16:creationId xmlns:a16="http://schemas.microsoft.com/office/drawing/2014/main" id="{1D98F59E-3A4B-ED4F-B52F-B850F03EA559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Google Shape;4532;p36">
              <a:extLst>
                <a:ext uri="{FF2B5EF4-FFF2-40B4-BE49-F238E27FC236}">
                  <a16:creationId xmlns:a16="http://schemas.microsoft.com/office/drawing/2014/main" id="{0AEE5746-92AD-2348-A0BB-8EB4B1F8ECB7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2" name="Rectangle: Rounded Corners 15">
            <a:extLst>
              <a:ext uri="{FF2B5EF4-FFF2-40B4-BE49-F238E27FC236}">
                <a16:creationId xmlns:a16="http://schemas.microsoft.com/office/drawing/2014/main" id="{C077CA6D-9D07-3A43-BF9C-69ACB2468CB9}"/>
              </a:ext>
            </a:extLst>
          </p:cNvPr>
          <p:cNvSpPr/>
          <p:nvPr/>
        </p:nvSpPr>
        <p:spPr>
          <a:xfrm>
            <a:off x="838200" y="1785021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65F49-030D-5F4E-B933-302E6854CB4C}"/>
              </a:ext>
            </a:extLst>
          </p:cNvPr>
          <p:cNvSpPr/>
          <p:nvPr/>
        </p:nvSpPr>
        <p:spPr>
          <a:xfrm>
            <a:off x="1629007" y="1758064"/>
            <a:ext cx="47004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To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achieve BIG Goals 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in Life</a:t>
            </a:r>
          </a:p>
        </p:txBody>
      </p:sp>
      <p:grpSp>
        <p:nvGrpSpPr>
          <p:cNvPr id="14" name="Google Shape;4529;p36">
            <a:extLst>
              <a:ext uri="{FF2B5EF4-FFF2-40B4-BE49-F238E27FC236}">
                <a16:creationId xmlns:a16="http://schemas.microsoft.com/office/drawing/2014/main" id="{88F137FB-7962-584B-927B-8F942C0EA62E}"/>
              </a:ext>
            </a:extLst>
          </p:cNvPr>
          <p:cNvGrpSpPr/>
          <p:nvPr/>
        </p:nvGrpSpPr>
        <p:grpSpPr>
          <a:xfrm>
            <a:off x="1115399" y="1869867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15" name="Google Shape;4530;p36">
              <a:extLst>
                <a:ext uri="{FF2B5EF4-FFF2-40B4-BE49-F238E27FC236}">
                  <a16:creationId xmlns:a16="http://schemas.microsoft.com/office/drawing/2014/main" id="{D0C920A4-F0D4-964B-8EA5-A0B4E3A508B3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" name="Google Shape;4531;p36">
              <a:extLst>
                <a:ext uri="{FF2B5EF4-FFF2-40B4-BE49-F238E27FC236}">
                  <a16:creationId xmlns:a16="http://schemas.microsoft.com/office/drawing/2014/main" id="{78E9E288-4918-9740-9908-DDD7462ED79D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" name="Google Shape;4532;p36">
              <a:extLst>
                <a:ext uri="{FF2B5EF4-FFF2-40B4-BE49-F238E27FC236}">
                  <a16:creationId xmlns:a16="http://schemas.microsoft.com/office/drawing/2014/main" id="{33A92A92-2DE7-6843-9091-6803314019A4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520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/>
      <p:bldP spid="12" grpId="0" animBg="1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9815</TotalTime>
  <Words>511</Words>
  <Application>Microsoft Macintosh PowerPoint</Application>
  <PresentationFormat>Widescreen</PresentationFormat>
  <Paragraphs>125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1" baseType="lpstr">
      <vt:lpstr>맑은 고딕</vt:lpstr>
      <vt:lpstr>Arabic Typesetting</vt:lpstr>
      <vt:lpstr>Arial</vt:lpstr>
      <vt:lpstr>Calibri</vt:lpstr>
      <vt:lpstr>Calibri Light</vt:lpstr>
      <vt:lpstr>Courier New</vt:lpstr>
      <vt:lpstr>DejaVu Sans</vt:lpstr>
      <vt:lpstr>Jameel Noori Nastaleeq</vt:lpstr>
      <vt:lpstr>Lato Heavy</vt:lpstr>
      <vt:lpstr>noorehuda</vt:lpstr>
      <vt:lpstr>Open Sans Semibold</vt:lpstr>
      <vt:lpstr>Raleway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haq nawaz</dc:creator>
  <cp:lastModifiedBy>haq nawaz</cp:lastModifiedBy>
  <cp:revision>466</cp:revision>
  <dcterms:created xsi:type="dcterms:W3CDTF">2020-09-15T15:39:15Z</dcterms:created>
  <dcterms:modified xsi:type="dcterms:W3CDTF">2021-03-08T04:57:42Z</dcterms:modified>
</cp:coreProperties>
</file>